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6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8.xml" ContentType="application/vnd.openxmlformats-officedocument.drawingml.chartshape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70" r:id="rId3"/>
    <p:sldId id="272" r:id="rId4"/>
    <p:sldId id="259" r:id="rId5"/>
    <p:sldId id="273" r:id="rId6"/>
    <p:sldId id="261" r:id="rId7"/>
    <p:sldId id="274" r:id="rId8"/>
    <p:sldId id="262" r:id="rId9"/>
    <p:sldId id="264" r:id="rId10"/>
    <p:sldId id="265" r:id="rId11"/>
    <p:sldId id="266" r:id="rId12"/>
    <p:sldId id="267" r:id="rId13"/>
    <p:sldId id="275" r:id="rId14"/>
    <p:sldId id="269" r:id="rId15"/>
    <p:sldId id="276" r:id="rId16"/>
    <p:sldId id="277" r:id="rId17"/>
    <p:sldId id="268" r:id="rId18"/>
    <p:sldId id="271" r:id="rId19"/>
    <p:sldId id="263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FE2"/>
    <a:srgbClr val="FFCCFF"/>
    <a:srgbClr val="CC00CC"/>
    <a:srgbClr val="FF0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2" autoAdjust="0"/>
  </p:normalViewPr>
  <p:slideViewPr>
    <p:cSldViewPr>
      <p:cViewPr varScale="1">
        <p:scale>
          <a:sx n="85" d="100"/>
          <a:sy n="85" d="100"/>
        </p:scale>
        <p:origin x="137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70663241572975E-2"/>
          <c:y val="3.3313686666359685E-2"/>
          <c:w val="0.93662646600475052"/>
          <c:h val="0.82057865573820821"/>
        </c:manualLayout>
      </c:layout>
      <c:barChart>
        <c:barDir val="col"/>
        <c:grouping val="clustered"/>
        <c:varyColors val="0"/>
        <c:ser>
          <c:idx val="0"/>
          <c:order val="0"/>
          <c:tx>
            <c:v>serie1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Evolution!$A$3:$J$3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Evolution!$A$4:$J$4</c:f>
              <c:numCache>
                <c:formatCode>General</c:formatCode>
                <c:ptCount val="10"/>
                <c:pt idx="0">
                  <c:v>25</c:v>
                </c:pt>
                <c:pt idx="1">
                  <c:v>24</c:v>
                </c:pt>
                <c:pt idx="2">
                  <c:v>23</c:v>
                </c:pt>
                <c:pt idx="3">
                  <c:v>25</c:v>
                </c:pt>
                <c:pt idx="4">
                  <c:v>23</c:v>
                </c:pt>
                <c:pt idx="5">
                  <c:v>21</c:v>
                </c:pt>
                <c:pt idx="6">
                  <c:v>21</c:v>
                </c:pt>
                <c:pt idx="7">
                  <c:v>23</c:v>
                </c:pt>
                <c:pt idx="8">
                  <c:v>23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1F-4F92-8232-28F9A1F03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808448"/>
        <c:axId val="106809984"/>
      </c:barChart>
      <c:catAx>
        <c:axId val="10680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6809984"/>
        <c:crosses val="autoZero"/>
        <c:auto val="1"/>
        <c:lblAlgn val="ctr"/>
        <c:lblOffset val="100"/>
        <c:noMultiLvlLbl val="0"/>
      </c:catAx>
      <c:valAx>
        <c:axId val="106809984"/>
        <c:scaling>
          <c:orientation val="minMax"/>
          <c:max val="30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6808448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1141395787065"/>
          <c:y val="5.4235577995867056E-2"/>
          <c:w val="0.86053543307086611"/>
          <c:h val="0.8191780119442454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7BC5-4799-A382-6BBFB939F304}"/>
              </c:ext>
            </c:extLst>
          </c:dPt>
          <c:dPt>
            <c:idx val="3"/>
            <c:invertIfNegative val="0"/>
            <c:bubble3D val="0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3-7BC5-4799-A382-6BBFB939F304}"/>
              </c:ext>
            </c:extLst>
          </c:dPt>
          <c:cat>
            <c:strRef>
              <c:f>'Répartition-Age'!$A$6:$A$9</c:f>
              <c:strCache>
                <c:ptCount val="4"/>
                <c:pt idx="0">
                  <c:v>&gt;80</c:v>
                </c:pt>
                <c:pt idx="1">
                  <c:v>70-80</c:v>
                </c:pt>
                <c:pt idx="2">
                  <c:v>60-70</c:v>
                </c:pt>
                <c:pt idx="3">
                  <c:v>&lt;60</c:v>
                </c:pt>
              </c:strCache>
            </c:strRef>
          </c:cat>
          <c:val>
            <c:numRef>
              <c:f>'Répartition-Age'!$B$6:$B$9</c:f>
              <c:numCache>
                <c:formatCode>0</c:formatCode>
                <c:ptCount val="4"/>
                <c:pt idx="0">
                  <c:v>9</c:v>
                </c:pt>
                <c:pt idx="1">
                  <c:v>8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C5-4799-A382-6BBFB939F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1442944"/>
        <c:axId val="111444736"/>
      </c:barChart>
      <c:catAx>
        <c:axId val="111442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11444736"/>
        <c:crosses val="autoZero"/>
        <c:auto val="1"/>
        <c:lblAlgn val="ctr"/>
        <c:lblOffset val="100"/>
        <c:noMultiLvlLbl val="0"/>
      </c:catAx>
      <c:valAx>
        <c:axId val="11144473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11442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8668-41B2-B23F-91E1749C864C}"/>
              </c:ext>
            </c:extLst>
          </c:dPt>
          <c:dPt>
            <c:idx val="2"/>
            <c:invertIfNegative val="0"/>
            <c:bubble3D val="0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3-8668-41B2-B23F-91E1749C864C}"/>
              </c:ext>
            </c:extLst>
          </c:dPt>
          <c:cat>
            <c:strRef>
              <c:f>'Repartition-grade'!$A$8:$A$10</c:f>
              <c:strCache>
                <c:ptCount val="3"/>
                <c:pt idx="0">
                  <c:v>Commandeur</c:v>
                </c:pt>
                <c:pt idx="1">
                  <c:v>Officier</c:v>
                </c:pt>
                <c:pt idx="2">
                  <c:v>Chevalier</c:v>
                </c:pt>
              </c:strCache>
            </c:strRef>
          </c:cat>
          <c:val>
            <c:numRef>
              <c:f>'Repartition-grade'!$B$8:$B$10</c:f>
              <c:numCache>
                <c:formatCode>0</c:formatCode>
                <c:ptCount val="3"/>
                <c:pt idx="0">
                  <c:v>1</c:v>
                </c:pt>
                <c:pt idx="1">
                  <c:v>3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68-41B2-B23F-91E1749C86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982400"/>
        <c:axId val="107000576"/>
      </c:barChart>
      <c:catAx>
        <c:axId val="106982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 b="1"/>
            </a:pPr>
            <a:endParaRPr lang="fr-FR"/>
          </a:p>
        </c:txPr>
        <c:crossAx val="107000576"/>
        <c:crosses val="autoZero"/>
        <c:auto val="1"/>
        <c:lblAlgn val="ctr"/>
        <c:lblOffset val="100"/>
        <c:noMultiLvlLbl val="0"/>
      </c:catAx>
      <c:valAx>
        <c:axId val="10700057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069824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4A1C-43C8-9D4E-F694B1A3A2B3}"/>
              </c:ext>
            </c:extLst>
          </c:dPt>
          <c:dPt>
            <c:idx val="2"/>
            <c:invertIfNegative val="0"/>
            <c:bubble3D val="0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3-4A1C-43C8-9D4E-F694B1A3A2B3}"/>
              </c:ext>
            </c:extLst>
          </c:dPt>
          <c:dPt>
            <c:idx val="3"/>
            <c:invertIfNegative val="0"/>
            <c:bubble3D val="0"/>
            <c:spPr>
              <a:solidFill>
                <a:srgbClr val="FFAFAF"/>
              </a:solidFill>
            </c:spPr>
            <c:extLst>
              <c:ext xmlns:c16="http://schemas.microsoft.com/office/drawing/2014/chart" uri="{C3380CC4-5D6E-409C-BE32-E72D297353CC}">
                <c16:uniqueId val="{00000005-4A1C-43C8-9D4E-F694B1A3A2B3}"/>
              </c:ext>
            </c:extLst>
          </c:dPt>
          <c:cat>
            <c:strRef>
              <c:f>'Repartition-grade'!$A$26:$A$29</c:f>
              <c:strCache>
                <c:ptCount val="4"/>
                <c:pt idx="0">
                  <c:v>Commandeur</c:v>
                </c:pt>
                <c:pt idx="1">
                  <c:v>Officier</c:v>
                </c:pt>
                <c:pt idx="2">
                  <c:v>Chevalier</c:v>
                </c:pt>
                <c:pt idx="3">
                  <c:v>Membres associés</c:v>
                </c:pt>
              </c:strCache>
            </c:strRef>
          </c:cat>
          <c:val>
            <c:numRef>
              <c:f>'Repartition-grade'!$B$26:$B$29</c:f>
              <c:numCache>
                <c:formatCode>0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12</c:v>
                </c:pt>
                <c:pt idx="3" formatCode="General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A1C-43C8-9D4E-F694B1A3A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495424"/>
        <c:axId val="111497216"/>
      </c:barChart>
      <c:catAx>
        <c:axId val="111495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1497216"/>
        <c:crosses val="autoZero"/>
        <c:auto val="1"/>
        <c:lblAlgn val="ctr"/>
        <c:lblOffset val="100"/>
        <c:noMultiLvlLbl val="0"/>
      </c:catAx>
      <c:valAx>
        <c:axId val="11149721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11495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 b="1"/>
      </a:pPr>
      <a:endParaRPr lang="fr-F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'Repartition-homme-femme'!$A$7:$A$8</c:f>
              <c:strCache>
                <c:ptCount val="2"/>
                <c:pt idx="0">
                  <c:v>Hommes</c:v>
                </c:pt>
                <c:pt idx="1">
                  <c:v>Femmes</c:v>
                </c:pt>
              </c:strCache>
            </c:strRef>
          </c:cat>
          <c:val>
            <c:numRef>
              <c:f>'Repartition-homme-femme'!$B$7:$B$8</c:f>
              <c:numCache>
                <c:formatCode>General</c:formatCode>
                <c:ptCount val="2"/>
                <c:pt idx="0">
                  <c:v>12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45-4CC1-B81B-6C9FD0CA75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634880"/>
        <c:axId val="154640768"/>
      </c:barChart>
      <c:catAx>
        <c:axId val="154634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fr-FR"/>
          </a:p>
        </c:txPr>
        <c:crossAx val="154640768"/>
        <c:crosses val="autoZero"/>
        <c:auto val="1"/>
        <c:lblAlgn val="ctr"/>
        <c:lblOffset val="100"/>
        <c:noMultiLvlLbl val="0"/>
      </c:catAx>
      <c:valAx>
        <c:axId val="154640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fr-FR"/>
          </a:p>
        </c:txPr>
        <c:crossAx val="154634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'Repartition-homme-femme'!$A$17:$A$18</c:f>
              <c:strCache>
                <c:ptCount val="2"/>
                <c:pt idx="0">
                  <c:v>Hommes</c:v>
                </c:pt>
                <c:pt idx="1">
                  <c:v>Femmes</c:v>
                </c:pt>
              </c:strCache>
            </c:strRef>
          </c:cat>
          <c:val>
            <c:numRef>
              <c:f>'Repartition-homme-femme'!$B$17:$B$18</c:f>
              <c:numCache>
                <c:formatCode>General</c:formatCode>
                <c:ptCount val="2"/>
                <c:pt idx="0">
                  <c:v>12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84-487B-976F-FFCF59E05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655360"/>
        <c:axId val="154669440"/>
      </c:barChart>
      <c:catAx>
        <c:axId val="154655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fr-FR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4669440"/>
        <c:crosses val="autoZero"/>
        <c:auto val="1"/>
        <c:lblAlgn val="ctr"/>
        <c:lblOffset val="100"/>
        <c:noMultiLvlLbl val="0"/>
      </c:catAx>
      <c:valAx>
        <c:axId val="154669440"/>
        <c:scaling>
          <c:orientation val="minMax"/>
          <c:max val="14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fr-FR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4655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1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4.8052504731248891E-2"/>
          <c:w val="0.95605493479175163"/>
          <c:h val="0.94681174078471531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48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B5A-433A-847B-D98E4C06EB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B5A-433A-847B-D98E4C06EB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B5A-433A-847B-D98E4C06EB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B5A-433A-847B-D98E4C06EB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B5A-433A-847B-D98E4C06EB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B5A-433A-847B-D98E4C06EB0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B5A-433A-847B-D98E4C06EB0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B5A-433A-847B-D98E4C06EB0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3B5A-433A-847B-D98E4C06EB0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3B5A-433A-847B-D98E4C06EB0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3B5A-433A-847B-D98E4C06EB0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3B5A-433A-847B-D98E4C06EB0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3B5A-433A-847B-D98E4C06EB06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3B5A-433A-847B-D98E4C06EB06}"/>
              </c:ext>
            </c:extLst>
          </c:dPt>
          <c:cat>
            <c:strRef>
              <c:f>Feuil2!$A$3:$A$16</c:f>
              <c:strCache>
                <c:ptCount val="14"/>
                <c:pt idx="0">
                  <c:v>B.1  Allocations semestrielles et exceptionnelles reçues de la section</c:v>
                </c:pt>
                <c:pt idx="1">
                  <c:v>B.2  Allocations d'entraide reçues du siège</c:v>
                </c:pt>
                <c:pt idx="2">
                  <c:v>B.31 Produits des manifestations au profit des seuls sociétaires</c:v>
                </c:pt>
                <c:pt idx="3">
                  <c:v>B.32 Produits des manifestations au profit des personnes extérieures à la SMLH</c:v>
                </c:pt>
                <c:pt idx="4">
                  <c:v>B.4  Dons reçus directement des tiers</c:v>
                </c:pt>
                <c:pt idx="5">
                  <c:v>B.41 Dons reçus de la section</c:v>
                </c:pt>
                <c:pt idx="6">
                  <c:v>B.5 Cotisations</c:v>
                </c:pt>
                <c:pt idx="7">
                  <c:v>B.6 Abonnement à la Cohorte</c:v>
                </c:pt>
                <c:pt idx="8">
                  <c:v>B.7 Subventions reçues des collectivités locales</c:v>
                </c:pt>
                <c:pt idx="9">
                  <c:v>B.8 Contributions volontaires</c:v>
                </c:pt>
                <c:pt idx="10">
                  <c:v>B.9 Produits des assemblées et réunions</c:v>
                </c:pt>
                <c:pt idx="11">
                  <c:v>B.10 Virements Internes </c:v>
                </c:pt>
                <c:pt idx="12">
                  <c:v>B.11 Ventes Diverses</c:v>
                </c:pt>
                <c:pt idx="13">
                  <c:v>B.12 Produits de l'Honneur en Action</c:v>
                </c:pt>
              </c:strCache>
            </c:strRef>
          </c:cat>
          <c:val>
            <c:numRef>
              <c:f>Feuil2!$B$3:$B$16</c:f>
              <c:numCache>
                <c:formatCode>General</c:formatCode>
                <c:ptCount val="14"/>
                <c:pt idx="0">
                  <c:v>1446</c:v>
                </c:pt>
                <c:pt idx="1">
                  <c:v>0</c:v>
                </c:pt>
                <c:pt idx="2">
                  <c:v>150</c:v>
                </c:pt>
                <c:pt idx="3">
                  <c:v>0</c:v>
                </c:pt>
                <c:pt idx="4">
                  <c:v>0</c:v>
                </c:pt>
                <c:pt idx="5">
                  <c:v>27.5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140.23000000000002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3B5A-433A-847B-D98E4C06E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416773750802519"/>
          <c:y val="0.16805764021837152"/>
          <c:w val="0.86427143575391496"/>
          <c:h val="0.7190332518947231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03F-47B6-B02B-A7B685DD18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03F-47B6-B02B-A7B685DD18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03F-47B6-B02B-A7B685DD18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03F-47B6-B02B-A7B685DD18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03F-47B6-B02B-A7B685DD18C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03F-47B6-B02B-A7B685DD18C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03F-47B6-B02B-A7B685DD18C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603F-47B6-B02B-A7B685DD18C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603F-47B6-B02B-A7B685DD18C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603F-47B6-B02B-A7B685DD18C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603F-47B6-B02B-A7B685DD18C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603F-47B6-B02B-A7B685DD18C7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603F-47B6-B02B-A7B685DD18C7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603F-47B6-B02B-A7B685DD18C7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603F-47B6-B02B-A7B685DD18C7}"/>
              </c:ext>
            </c:extLst>
          </c:dPt>
          <c:cat>
            <c:strRef>
              <c:f>Feuil2!$A$20:$A$34</c:f>
              <c:strCache>
                <c:ptCount val="15"/>
                <c:pt idx="0">
                  <c:v>C.1  Frais de fonctionnement</c:v>
                </c:pt>
                <c:pt idx="1">
                  <c:v>C.21 Entraide au profit des seuls sociétaires                                          </c:v>
                </c:pt>
                <c:pt idx="2">
                  <c:v>C.22 Entraide au profit des personnes extérieures à la SMLH                                          </c:v>
                </c:pt>
                <c:pt idx="3">
                  <c:v>C.31 Dépenses des manifestations au profit des seuls sociétaires                                          </c:v>
                </c:pt>
                <c:pt idx="4">
                  <c:v>C.32 Dépenses des manifestations au profit des personnes extérieures à la SMLH</c:v>
                </c:pt>
                <c:pt idx="5">
                  <c:v>C.4 Dons reversés au siège</c:v>
                </c:pt>
                <c:pt idx="6">
                  <c:v>C.5 Cotisations reversées au siège</c:v>
                </c:pt>
                <c:pt idx="7">
                  <c:v>C.6 Abonnements Cohorte reversés au siège</c:v>
                </c:pt>
                <c:pt idx="8">
                  <c:v>C.71 Prestige de l'Ordre au profit des seuls sociétaires</c:v>
                </c:pt>
                <c:pt idx="9">
                  <c:v>C.72  Prestige de l'Ordre au profit des personnes extérieures à la SMLH</c:v>
                </c:pt>
                <c:pt idx="10">
                  <c:v>C.8  Achats matériel et petits mobiliers</c:v>
                </c:pt>
                <c:pt idx="11">
                  <c:v>C.9  Frais d'assemblée générale, assemblée locale et réunions</c:v>
                </c:pt>
                <c:pt idx="12">
                  <c:v>C.10 Virements Internes </c:v>
                </c:pt>
                <c:pt idx="13">
                  <c:v>C.11  Achats divers</c:v>
                </c:pt>
                <c:pt idx="14">
                  <c:v>C.12 Dépenses de l'Honneur en Action</c:v>
                </c:pt>
              </c:strCache>
            </c:strRef>
          </c:cat>
          <c:val>
            <c:numRef>
              <c:f>Feuil2!$B$20:$B$34</c:f>
              <c:numCache>
                <c:formatCode>General</c:formatCode>
                <c:ptCount val="15"/>
                <c:pt idx="0">
                  <c:v>1002.59</c:v>
                </c:pt>
                <c:pt idx="1">
                  <c:v>0</c:v>
                </c:pt>
                <c:pt idx="2">
                  <c:v>0</c:v>
                </c:pt>
                <c:pt idx="3">
                  <c:v>258.60000000000002</c:v>
                </c:pt>
                <c:pt idx="4">
                  <c:v>119.05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28</c:v>
                </c:pt>
                <c:pt idx="9">
                  <c:v>0</c:v>
                </c:pt>
                <c:pt idx="10">
                  <c:v>20</c:v>
                </c:pt>
                <c:pt idx="11">
                  <c:v>890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603F-47B6-B02B-A7B685DD18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A9B-41B1-B2DE-293DA8631FE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A9B-41B1-B2DE-293DA8631FE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A9B-41B1-B2DE-293DA8631FE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A9B-41B1-B2DE-293DA8631FE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A9B-41B1-B2DE-293DA8631FE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A9B-41B1-B2DE-293DA8631FE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A9B-41B1-B2DE-293DA8631FE4}"/>
              </c:ext>
            </c:extLst>
          </c:dPt>
          <c:cat>
            <c:strRef>
              <c:f>Feuil3!$A$4:$A$10</c:f>
              <c:strCache>
                <c:ptCount val="7"/>
                <c:pt idx="0">
                  <c:v>Achat timbres</c:v>
                </c:pt>
                <c:pt idx="1">
                  <c:v>Fournitures de bureau</c:v>
                </c:pt>
                <c:pt idx="2">
                  <c:v>Frais tenue compte CCP</c:v>
                </c:pt>
                <c:pt idx="3">
                  <c:v>Confection Coussin</c:v>
                </c:pt>
                <c:pt idx="4">
                  <c:v>Photocopies</c:v>
                </c:pt>
                <c:pt idx="5">
                  <c:v>Achat enveloppes</c:v>
                </c:pt>
                <c:pt idx="6">
                  <c:v>Réparation Drapeau</c:v>
                </c:pt>
              </c:strCache>
            </c:strRef>
          </c:cat>
          <c:val>
            <c:numRef>
              <c:f>Feuil3!$B$4:$B$10</c:f>
              <c:numCache>
                <c:formatCode>General</c:formatCode>
                <c:ptCount val="7"/>
                <c:pt idx="0">
                  <c:v>826.42000000000007</c:v>
                </c:pt>
                <c:pt idx="1">
                  <c:v>65.739999999999995</c:v>
                </c:pt>
                <c:pt idx="2">
                  <c:v>38.5</c:v>
                </c:pt>
                <c:pt idx="3">
                  <c:v>33.950000000000003</c:v>
                </c:pt>
                <c:pt idx="4">
                  <c:v>20.8</c:v>
                </c:pt>
                <c:pt idx="5">
                  <c:v>5.18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A9B-41B1-B2DE-293DA8631FE4}"/>
            </c:ext>
          </c:extLst>
        </c:ser>
        <c:ser>
          <c:idx val="1"/>
          <c:order val="1"/>
          <c:tx>
            <c:strRef>
              <c:f>Feuil3!$A$6:$A$10</c:f>
              <c:strCache>
                <c:ptCount val="5"/>
                <c:pt idx="0">
                  <c:v>Frais tenue compte CCP</c:v>
                </c:pt>
                <c:pt idx="1">
                  <c:v>Confection Coussin</c:v>
                </c:pt>
                <c:pt idx="2">
                  <c:v>Photocopies</c:v>
                </c:pt>
                <c:pt idx="3">
                  <c:v>Achat enveloppes</c:v>
                </c:pt>
                <c:pt idx="4">
                  <c:v>Réparation Drapeau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6A9B-41B1-B2DE-293DA8631FE4}"/>
              </c:ext>
            </c:extLst>
          </c:dPt>
          <c:cat>
            <c:strRef>
              <c:f>Feuil3!$A$4:$A$10</c:f>
              <c:strCache>
                <c:ptCount val="7"/>
                <c:pt idx="0">
                  <c:v>Achat timbres</c:v>
                </c:pt>
                <c:pt idx="1">
                  <c:v>Fournitures de bureau</c:v>
                </c:pt>
                <c:pt idx="2">
                  <c:v>Frais tenue compte CCP</c:v>
                </c:pt>
                <c:pt idx="3">
                  <c:v>Confection Coussin</c:v>
                </c:pt>
                <c:pt idx="4">
                  <c:v>Photocopies</c:v>
                </c:pt>
                <c:pt idx="5">
                  <c:v>Achat enveloppes</c:v>
                </c:pt>
                <c:pt idx="6">
                  <c:v>Réparation Drapeau</c:v>
                </c:pt>
              </c:strCache>
            </c:strRef>
          </c:cat>
          <c:val>
            <c:numRef>
              <c:f>Feuil3!#REF!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A9B-41B1-B2DE-293DA8631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6.980716192555099E-2"/>
          <c:y val="0.8300375177827648"/>
          <c:w val="0.91229261591320754"/>
          <c:h val="0.109627699751986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0.39823</cdr:x>
      <cdr:y>0.13584</cdr:y>
    </cdr:from>
    <cdr:to>
      <cdr:x>0.51362</cdr:x>
      <cdr:y>0.25136</cdr:y>
    </cdr:to>
    <cdr:sp macro="" textlink="">
      <cdr:nvSpPr>
        <cdr:cNvPr id="8" name="ZoneTexte 7"/>
        <cdr:cNvSpPr txBox="1"/>
      </cdr:nvSpPr>
      <cdr:spPr>
        <a:xfrm xmlns:a="http://schemas.openxmlformats.org/drawingml/2006/main">
          <a:off x="3240360" y="615751"/>
          <a:ext cx="938917" cy="5236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400" b="1" dirty="0"/>
            <a:t>36%</a:t>
          </a:r>
        </a:p>
      </cdr:txBody>
    </cdr:sp>
  </cdr:relSizeAnchor>
  <cdr:relSizeAnchor xmlns:cdr="http://schemas.openxmlformats.org/drawingml/2006/chartDrawing">
    <cdr:from>
      <cdr:x>0.17252</cdr:x>
      <cdr:y>0.04401</cdr:y>
    </cdr:from>
    <cdr:to>
      <cdr:x>0.2879</cdr:x>
      <cdr:y>0.15952</cdr:y>
    </cdr:to>
    <cdr:sp macro="" textlink="">
      <cdr:nvSpPr>
        <cdr:cNvPr id="9" name="ZoneTexte 1"/>
        <cdr:cNvSpPr txBox="1"/>
      </cdr:nvSpPr>
      <cdr:spPr>
        <a:xfrm xmlns:a="http://schemas.openxmlformats.org/drawingml/2006/main">
          <a:off x="652359" y="127014"/>
          <a:ext cx="436301" cy="333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400" b="1" dirty="0"/>
            <a:t>41%</a:t>
          </a:r>
        </a:p>
      </cdr:txBody>
    </cdr:sp>
  </cdr:relSizeAnchor>
  <cdr:relSizeAnchor xmlns:cdr="http://schemas.openxmlformats.org/drawingml/2006/chartDrawing">
    <cdr:from>
      <cdr:x>0.61947</cdr:x>
      <cdr:y>0.54076</cdr:y>
    </cdr:from>
    <cdr:to>
      <cdr:x>0.73486</cdr:x>
      <cdr:y>0.65627</cdr:y>
    </cdr:to>
    <cdr:sp macro="" textlink="">
      <cdr:nvSpPr>
        <cdr:cNvPr id="10" name="ZoneTexte 1"/>
        <cdr:cNvSpPr txBox="1"/>
      </cdr:nvSpPr>
      <cdr:spPr>
        <a:xfrm xmlns:a="http://schemas.openxmlformats.org/drawingml/2006/main">
          <a:off x="5040560" y="2451150"/>
          <a:ext cx="938917" cy="5235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400" b="1" dirty="0"/>
            <a:t>14%</a:t>
          </a:r>
        </a:p>
      </cdr:txBody>
    </cdr:sp>
  </cdr:relSizeAnchor>
  <cdr:relSizeAnchor xmlns:cdr="http://schemas.openxmlformats.org/drawingml/2006/chartDrawing">
    <cdr:from>
      <cdr:x>0.83008</cdr:x>
      <cdr:y>0.63608</cdr:y>
    </cdr:from>
    <cdr:to>
      <cdr:x>0.93759</cdr:x>
      <cdr:y>0.74401</cdr:y>
    </cdr:to>
    <cdr:sp macro="" textlink="">
      <cdr:nvSpPr>
        <cdr:cNvPr id="11" name="ZoneTexte 1"/>
        <cdr:cNvSpPr txBox="1"/>
      </cdr:nvSpPr>
      <cdr:spPr>
        <a:xfrm xmlns:a="http://schemas.openxmlformats.org/drawingml/2006/main">
          <a:off x="6754257" y="2883198"/>
          <a:ext cx="874799" cy="489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400" b="1" dirty="0"/>
            <a:t>9%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0.16142</cdr:x>
      <cdr:y>0.51427</cdr:y>
    </cdr:from>
    <cdr:to>
      <cdr:x>0.26142</cdr:x>
      <cdr:y>0.62538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368152" y="1217831"/>
          <a:ext cx="847566" cy="2631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/>
            <a:t>6%</a:t>
          </a:r>
        </a:p>
      </cdr:txBody>
    </cdr:sp>
  </cdr:relSizeAnchor>
  <cdr:relSizeAnchor xmlns:cdr="http://schemas.openxmlformats.org/drawingml/2006/chartDrawing">
    <cdr:from>
      <cdr:x>0.47366</cdr:x>
      <cdr:y>0.41009</cdr:y>
    </cdr:from>
    <cdr:to>
      <cdr:x>0.58199</cdr:x>
      <cdr:y>0.55245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4014601" y="971123"/>
          <a:ext cx="918169" cy="3371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/>
            <a:t>19%</a:t>
          </a:r>
        </a:p>
      </cdr:txBody>
    </cdr:sp>
  </cdr:relSizeAnchor>
  <cdr:relSizeAnchor xmlns:cdr="http://schemas.openxmlformats.org/drawingml/2006/chartDrawing">
    <cdr:from>
      <cdr:x>0.79037</cdr:x>
      <cdr:y>0</cdr:y>
    </cdr:from>
    <cdr:to>
      <cdr:x>0.8987</cdr:x>
      <cdr:y>0.14236</cdr:y>
    </cdr:to>
    <cdr:sp macro="" textlink="">
      <cdr:nvSpPr>
        <cdr:cNvPr id="4" name="ZoneTexte 1"/>
        <cdr:cNvSpPr txBox="1"/>
      </cdr:nvSpPr>
      <cdr:spPr>
        <a:xfrm xmlns:a="http://schemas.openxmlformats.org/drawingml/2006/main">
          <a:off x="6698892" y="-1423868"/>
          <a:ext cx="918168" cy="3371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/>
            <a:t>75%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0.37931</cdr:x>
      <cdr:y>0.33713</cdr:y>
    </cdr:from>
    <cdr:to>
      <cdr:x>0.48764</cdr:x>
      <cdr:y>0.47949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3168352" y="869214"/>
          <a:ext cx="904872" cy="367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2000" b="1" dirty="0"/>
            <a:t>14%</a:t>
          </a:r>
        </a:p>
      </cdr:txBody>
    </cdr:sp>
  </cdr:relSizeAnchor>
  <cdr:relSizeAnchor xmlns:cdr="http://schemas.openxmlformats.org/drawingml/2006/chartDrawing">
    <cdr:from>
      <cdr:x>0.83621</cdr:x>
      <cdr:y>0.26835</cdr:y>
    </cdr:from>
    <cdr:to>
      <cdr:x>0.93829</cdr:x>
      <cdr:y>0.38988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6984776" y="691880"/>
          <a:ext cx="852667" cy="3133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2000" b="1" dirty="0"/>
            <a:t>27%</a:t>
          </a:r>
        </a:p>
      </cdr:txBody>
    </cdr:sp>
  </cdr:relSizeAnchor>
  <cdr:relSizeAnchor xmlns:cdr="http://schemas.openxmlformats.org/drawingml/2006/chartDrawing">
    <cdr:from>
      <cdr:x>0.60558</cdr:x>
      <cdr:y>0.06081</cdr:y>
    </cdr:from>
    <cdr:to>
      <cdr:x>0.71391</cdr:x>
      <cdr:y>0.20317</cdr:y>
    </cdr:to>
    <cdr:sp macro="" textlink="">
      <cdr:nvSpPr>
        <cdr:cNvPr id="5" name="ZoneTexte 1"/>
        <cdr:cNvSpPr txBox="1"/>
      </cdr:nvSpPr>
      <cdr:spPr>
        <a:xfrm xmlns:a="http://schemas.openxmlformats.org/drawingml/2006/main">
          <a:off x="5058360" y="156789"/>
          <a:ext cx="904872" cy="367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/>
            <a:t>55%</a:t>
          </a:r>
        </a:p>
      </cdr:txBody>
    </cdr:sp>
  </cdr:relSizeAnchor>
  <cdr:relSizeAnchor xmlns:cdr="http://schemas.openxmlformats.org/drawingml/2006/chartDrawing">
    <cdr:from>
      <cdr:x>0.16379</cdr:x>
      <cdr:y>0.38989</cdr:y>
    </cdr:from>
    <cdr:to>
      <cdr:x>0.27212</cdr:x>
      <cdr:y>0.53225</cdr:y>
    </cdr:to>
    <cdr:sp macro="" textlink="">
      <cdr:nvSpPr>
        <cdr:cNvPr id="6" name="ZoneTexte 1"/>
        <cdr:cNvSpPr txBox="1"/>
      </cdr:nvSpPr>
      <cdr:spPr>
        <a:xfrm xmlns:a="http://schemas.openxmlformats.org/drawingml/2006/main">
          <a:off x="1368152" y="1005253"/>
          <a:ext cx="904873" cy="367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/>
            <a:t>5%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0.2829</cdr:x>
      <cdr:y>0.08281</cdr:y>
    </cdr:from>
    <cdr:to>
      <cdr:x>0.38637</cdr:x>
      <cdr:y>0.15241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115864" y="366948"/>
          <a:ext cx="408137" cy="3084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800" b="1" dirty="0"/>
            <a:t>75%</a:t>
          </a:r>
        </a:p>
      </cdr:txBody>
    </cdr:sp>
  </cdr:relSizeAnchor>
  <cdr:relSizeAnchor xmlns:cdr="http://schemas.openxmlformats.org/drawingml/2006/chartDrawing">
    <cdr:from>
      <cdr:x>0.67456</cdr:x>
      <cdr:y>0.54501</cdr:y>
    </cdr:from>
    <cdr:to>
      <cdr:x>0.78409</cdr:x>
      <cdr:y>0.61001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2660743" y="2415172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800" b="1" dirty="0"/>
            <a:t>25%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0.25758</cdr:x>
      <cdr:y>0.06878</cdr:y>
    </cdr:from>
    <cdr:to>
      <cdr:x>0.39375</cdr:x>
      <cdr:y>0.14021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785104" y="247646"/>
          <a:ext cx="415046" cy="2571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indent="0"/>
          <a:r>
            <a:rPr lang="fr-FR" sz="1800" b="1">
              <a:latin typeface="+mn-lt"/>
              <a:ea typeface="+mn-ea"/>
              <a:cs typeface="+mn-cs"/>
            </a:rPr>
            <a:t>55%</a:t>
          </a:r>
        </a:p>
      </cdr:txBody>
    </cdr:sp>
  </cdr:relSizeAnchor>
  <cdr:relSizeAnchor xmlns:cdr="http://schemas.openxmlformats.org/drawingml/2006/chartDrawing">
    <cdr:from>
      <cdr:x>0.65795</cdr:x>
      <cdr:y>0.17128</cdr:y>
    </cdr:from>
    <cdr:to>
      <cdr:x>0.79258</cdr:x>
      <cdr:y>0.23856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2493192" y="758988"/>
          <a:ext cx="510159" cy="298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indent="0"/>
          <a:r>
            <a:rPr lang="fr-FR" sz="1800" b="1" dirty="0">
              <a:latin typeface="+mn-lt"/>
              <a:ea typeface="+mn-ea"/>
              <a:cs typeface="+mn-cs"/>
            </a:rPr>
            <a:t>45%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0.17154</cdr:x>
      <cdr:y>0.38531</cdr:y>
    </cdr:from>
    <cdr:to>
      <cdr:x>0.23895</cdr:x>
      <cdr:y>0.43971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638C6FB5-8983-4089-8D23-F46B46AFCF8B}"/>
            </a:ext>
          </a:extLst>
        </cdr:cNvPr>
        <cdr:cNvSpPr txBox="1"/>
      </cdr:nvSpPr>
      <cdr:spPr>
        <a:xfrm xmlns:a="http://schemas.openxmlformats.org/drawingml/2006/main">
          <a:off x="1090613" y="2024064"/>
          <a:ext cx="428625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400" b="1"/>
            <a:t>82%</a:t>
          </a:r>
        </a:p>
      </cdr:txBody>
    </cdr:sp>
  </cdr:relSizeAnchor>
  <cdr:relSizeAnchor xmlns:cdr="http://schemas.openxmlformats.org/drawingml/2006/chartDrawing">
    <cdr:from>
      <cdr:x>0.66355</cdr:x>
      <cdr:y>0.37666</cdr:y>
    </cdr:from>
    <cdr:to>
      <cdr:x>0.73097</cdr:x>
      <cdr:y>0.43105</cdr:y>
    </cdr:to>
    <cdr:sp macro="" textlink="">
      <cdr:nvSpPr>
        <cdr:cNvPr id="3" name="ZoneTexte 1">
          <a:extLst xmlns:a="http://schemas.openxmlformats.org/drawingml/2006/main">
            <a:ext uri="{FF2B5EF4-FFF2-40B4-BE49-F238E27FC236}">
              <a16:creationId xmlns:a16="http://schemas.microsoft.com/office/drawing/2014/main" id="{FE025834-CAB0-4BC3-BEE5-4F8DF8004594}"/>
            </a:ext>
          </a:extLst>
        </cdr:cNvPr>
        <cdr:cNvSpPr txBox="1"/>
      </cdr:nvSpPr>
      <cdr:spPr>
        <a:xfrm xmlns:a="http://schemas.openxmlformats.org/drawingml/2006/main">
          <a:off x="5112568" y="1862915"/>
          <a:ext cx="519461" cy="269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400" b="1" dirty="0"/>
            <a:t>8%</a:t>
          </a:r>
        </a:p>
      </cdr:txBody>
    </cdr:sp>
  </cdr:relSizeAnchor>
  <cdr:relSizeAnchor xmlns:cdr="http://schemas.openxmlformats.org/drawingml/2006/chartDrawing">
    <cdr:from>
      <cdr:x>0.6218</cdr:x>
      <cdr:y>0.28931</cdr:y>
    </cdr:from>
    <cdr:to>
      <cdr:x>0.68922</cdr:x>
      <cdr:y>0.34371</cdr:y>
    </cdr:to>
    <cdr:sp macro="" textlink="">
      <cdr:nvSpPr>
        <cdr:cNvPr id="4" name="ZoneTexte 1">
          <a:extLst xmlns:a="http://schemas.openxmlformats.org/drawingml/2006/main">
            <a:ext uri="{FF2B5EF4-FFF2-40B4-BE49-F238E27FC236}">
              <a16:creationId xmlns:a16="http://schemas.microsoft.com/office/drawing/2014/main" id="{FE025834-CAB0-4BC3-BEE5-4F8DF8004594}"/>
            </a:ext>
          </a:extLst>
        </cdr:cNvPr>
        <cdr:cNvSpPr txBox="1"/>
      </cdr:nvSpPr>
      <cdr:spPr>
        <a:xfrm xmlns:a="http://schemas.openxmlformats.org/drawingml/2006/main">
          <a:off x="4790884" y="1430867"/>
          <a:ext cx="519461" cy="269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400" b="1" dirty="0"/>
            <a:t>9%</a:t>
          </a:r>
        </a:p>
      </cdr:txBody>
    </cdr:sp>
  </cdr:relSizeAnchor>
  <cdr:relSizeAnchor xmlns:cdr="http://schemas.openxmlformats.org/drawingml/2006/chartDrawing">
    <cdr:from>
      <cdr:x>0.66355</cdr:x>
      <cdr:y>0.32854</cdr:y>
    </cdr:from>
    <cdr:to>
      <cdr:x>0.73097</cdr:x>
      <cdr:y>0.38294</cdr:y>
    </cdr:to>
    <cdr:sp macro="" textlink="">
      <cdr:nvSpPr>
        <cdr:cNvPr id="5" name="ZoneTexte 1">
          <a:extLst xmlns:a="http://schemas.openxmlformats.org/drawingml/2006/main">
            <a:ext uri="{FF2B5EF4-FFF2-40B4-BE49-F238E27FC236}">
              <a16:creationId xmlns:a16="http://schemas.microsoft.com/office/drawing/2014/main" id="{1D0D1E3D-4EB9-4736-A0A3-2F01F4A3F5E3}"/>
            </a:ext>
          </a:extLst>
        </cdr:cNvPr>
        <cdr:cNvSpPr txBox="1"/>
      </cdr:nvSpPr>
      <cdr:spPr>
        <a:xfrm xmlns:a="http://schemas.openxmlformats.org/drawingml/2006/main">
          <a:off x="5112568" y="1624906"/>
          <a:ext cx="519461" cy="269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400" b="1" dirty="0"/>
            <a:t>2%</a:t>
          </a:r>
        </a:p>
      </cdr:txBody>
    </cdr:sp>
  </cdr:relSizeAnchor>
  <cdr:relSizeAnchor xmlns:cdr="http://schemas.openxmlformats.org/drawingml/2006/chartDrawing">
    <cdr:from>
      <cdr:x>0.09665</cdr:x>
      <cdr:y>0.48087</cdr:y>
    </cdr:from>
    <cdr:to>
      <cdr:x>0.52019</cdr:x>
      <cdr:y>0.57266</cdr:y>
    </cdr:to>
    <cdr:sp macro="" textlink="">
      <cdr:nvSpPr>
        <cdr:cNvPr id="6" name="ZoneTexte 5">
          <a:extLst xmlns:a="http://schemas.openxmlformats.org/drawingml/2006/main">
            <a:ext uri="{FF2B5EF4-FFF2-40B4-BE49-F238E27FC236}">
              <a16:creationId xmlns:a16="http://schemas.microsoft.com/office/drawing/2014/main" id="{B4AB6F6E-7F5B-40D8-B208-558412E9AE5E}"/>
            </a:ext>
          </a:extLst>
        </cdr:cNvPr>
        <cdr:cNvSpPr txBox="1"/>
      </cdr:nvSpPr>
      <cdr:spPr>
        <a:xfrm xmlns:a="http://schemas.openxmlformats.org/drawingml/2006/main">
          <a:off x="614514" y="2438980"/>
          <a:ext cx="2692790" cy="465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200" b="1" dirty="0"/>
            <a:t>B.1  Allocations semestrielles et exceptionnelles reçues de la section</a:t>
          </a:r>
        </a:p>
        <a:p xmlns:a="http://schemas.openxmlformats.org/drawingml/2006/main">
          <a:endParaRPr lang="fr-FR" sz="1200" dirty="0"/>
        </a:p>
      </cdr:txBody>
    </cdr:sp>
  </cdr:relSizeAnchor>
  <cdr:relSizeAnchor xmlns:cdr="http://schemas.openxmlformats.org/drawingml/2006/chartDrawing">
    <cdr:from>
      <cdr:x>0.68431</cdr:x>
      <cdr:y>0.22532</cdr:y>
    </cdr:from>
    <cdr:to>
      <cdr:x>1</cdr:x>
      <cdr:y>0.32345</cdr:y>
    </cdr:to>
    <cdr:sp macro="" textlink="">
      <cdr:nvSpPr>
        <cdr:cNvPr id="7" name="ZoneTexte 6">
          <a:extLst xmlns:a="http://schemas.openxmlformats.org/drawingml/2006/main">
            <a:ext uri="{FF2B5EF4-FFF2-40B4-BE49-F238E27FC236}">
              <a16:creationId xmlns:a16="http://schemas.microsoft.com/office/drawing/2014/main" id="{358AC80B-7F62-4EBE-9F34-61A9C49253BE}"/>
            </a:ext>
          </a:extLst>
        </cdr:cNvPr>
        <cdr:cNvSpPr txBox="1"/>
      </cdr:nvSpPr>
      <cdr:spPr>
        <a:xfrm xmlns:a="http://schemas.openxmlformats.org/drawingml/2006/main">
          <a:off x="5272487" y="1142836"/>
          <a:ext cx="2432369" cy="4977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200" b="1" dirty="0">
              <a:solidFill>
                <a:schemeClr val="tx1"/>
              </a:solidFill>
            </a:rPr>
            <a:t>B.31 Produits des manifestations</a:t>
          </a:r>
        </a:p>
        <a:p xmlns:a="http://schemas.openxmlformats.org/drawingml/2006/main">
          <a:r>
            <a:rPr lang="fr-FR" sz="1200" b="1" dirty="0">
              <a:solidFill>
                <a:schemeClr val="tx1"/>
              </a:solidFill>
            </a:rPr>
            <a:t> au profit des seuls sociétaires</a:t>
          </a:r>
        </a:p>
        <a:p xmlns:a="http://schemas.openxmlformats.org/drawingml/2006/main">
          <a:endParaRPr lang="fr-FR" sz="1200" dirty="0"/>
        </a:p>
      </cdr:txBody>
    </cdr:sp>
  </cdr:relSizeAnchor>
  <cdr:relSizeAnchor xmlns:cdr="http://schemas.openxmlformats.org/drawingml/2006/chartDrawing">
    <cdr:from>
      <cdr:x>0.72535</cdr:x>
      <cdr:y>0.39568</cdr:y>
    </cdr:from>
    <cdr:to>
      <cdr:x>0.95693</cdr:x>
      <cdr:y>0.46484</cdr:y>
    </cdr:to>
    <cdr:sp macro="" textlink="">
      <cdr:nvSpPr>
        <cdr:cNvPr id="8" name="ZoneTexte 1">
          <a:extLst xmlns:a="http://schemas.openxmlformats.org/drawingml/2006/main">
            <a:ext uri="{FF2B5EF4-FFF2-40B4-BE49-F238E27FC236}">
              <a16:creationId xmlns:a16="http://schemas.microsoft.com/office/drawing/2014/main" id="{3217AB95-D520-4259-96E1-65A92FD2FDA2}"/>
            </a:ext>
          </a:extLst>
        </cdr:cNvPr>
        <cdr:cNvSpPr txBox="1"/>
      </cdr:nvSpPr>
      <cdr:spPr>
        <a:xfrm xmlns:a="http://schemas.openxmlformats.org/drawingml/2006/main">
          <a:off x="5588694" y="2006932"/>
          <a:ext cx="1784297" cy="3507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 dirty="0">
              <a:solidFill>
                <a:schemeClr val="tx1"/>
              </a:solidFill>
            </a:rPr>
            <a:t>B.10 Virements Internes</a:t>
          </a:r>
        </a:p>
        <a:p xmlns:a="http://schemas.openxmlformats.org/drawingml/2006/main">
          <a:endParaRPr lang="fr-FR" sz="1200" dirty="0"/>
        </a:p>
      </cdr:txBody>
    </cdr:sp>
  </cdr:relSizeAnchor>
  <cdr:relSizeAnchor xmlns:cdr="http://schemas.openxmlformats.org/drawingml/2006/chartDrawing">
    <cdr:from>
      <cdr:x>0.73197</cdr:x>
      <cdr:y>0.32254</cdr:y>
    </cdr:from>
    <cdr:to>
      <cdr:x>0.99835</cdr:x>
      <cdr:y>0.37666</cdr:y>
    </cdr:to>
    <cdr:sp macro="" textlink="">
      <cdr:nvSpPr>
        <cdr:cNvPr id="9" name="ZoneTexte 1">
          <a:extLst xmlns:a="http://schemas.openxmlformats.org/drawingml/2006/main">
            <a:ext uri="{FF2B5EF4-FFF2-40B4-BE49-F238E27FC236}">
              <a16:creationId xmlns:a16="http://schemas.microsoft.com/office/drawing/2014/main" id="{FFDDD8E5-EA56-43AE-8C4D-ECF0617DD5EE}"/>
            </a:ext>
          </a:extLst>
        </cdr:cNvPr>
        <cdr:cNvSpPr txBox="1"/>
      </cdr:nvSpPr>
      <cdr:spPr>
        <a:xfrm xmlns:a="http://schemas.openxmlformats.org/drawingml/2006/main">
          <a:off x="5639710" y="1595249"/>
          <a:ext cx="2052440" cy="267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 dirty="0">
              <a:solidFill>
                <a:schemeClr val="tx1"/>
              </a:solidFill>
            </a:rPr>
            <a:t>B.41 Dons reçus de la section</a:t>
          </a:r>
        </a:p>
        <a:p xmlns:a="http://schemas.openxmlformats.org/drawingml/2006/main">
          <a:endParaRPr lang="fr-FR" sz="12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0.66372</cdr:x>
      <cdr:y>0.27314</cdr:y>
    </cdr:from>
    <cdr:to>
      <cdr:x>0.73206</cdr:x>
      <cdr:y>0.34063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1D0D1E3D-4EB9-4736-A0A3-2F01F4A3F5E3}"/>
            </a:ext>
          </a:extLst>
        </cdr:cNvPr>
        <cdr:cNvSpPr txBox="1"/>
      </cdr:nvSpPr>
      <cdr:spPr>
        <a:xfrm xmlns:a="http://schemas.openxmlformats.org/drawingml/2006/main">
          <a:off x="5400600" y="1515345"/>
          <a:ext cx="556076" cy="374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/>
            <a:t>43%</a:t>
          </a:r>
        </a:p>
      </cdr:txBody>
    </cdr:sp>
  </cdr:relSizeAnchor>
  <cdr:relSizeAnchor xmlns:cdr="http://schemas.openxmlformats.org/drawingml/2006/chartDrawing">
    <cdr:from>
      <cdr:x>0.5708</cdr:x>
      <cdr:y>0.36111</cdr:y>
    </cdr:from>
    <cdr:to>
      <cdr:x>0.96979</cdr:x>
      <cdr:y>0.42671</cdr:y>
    </cdr:to>
    <cdr:sp macro="" textlink="">
      <cdr:nvSpPr>
        <cdr:cNvPr id="3" name="ZoneTexte 4">
          <a:extLst xmlns:a="http://schemas.openxmlformats.org/drawingml/2006/main">
            <a:ext uri="{FF2B5EF4-FFF2-40B4-BE49-F238E27FC236}">
              <a16:creationId xmlns:a16="http://schemas.microsoft.com/office/drawing/2014/main" id="{3886CF46-4566-45A1-AB31-98E18F1CDE61}"/>
            </a:ext>
          </a:extLst>
        </cdr:cNvPr>
        <cdr:cNvSpPr txBox="1"/>
      </cdr:nvSpPr>
      <cdr:spPr>
        <a:xfrm xmlns:a="http://schemas.openxmlformats.org/drawingml/2006/main">
          <a:off x="4644516" y="1841329"/>
          <a:ext cx="3246547" cy="33455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800" b="1" dirty="0"/>
            <a:t>C.1  Frais de fonctionnement</a:t>
          </a:r>
        </a:p>
      </cdr:txBody>
    </cdr:sp>
  </cdr:relSizeAnchor>
  <cdr:relSizeAnchor xmlns:cdr="http://schemas.openxmlformats.org/drawingml/2006/chartDrawing">
    <cdr:from>
      <cdr:x>0.21084</cdr:x>
      <cdr:y>0.32581</cdr:y>
    </cdr:from>
    <cdr:to>
      <cdr:x>0.61217</cdr:x>
      <cdr:y>0.44335</cdr:y>
    </cdr:to>
    <cdr:sp macro="" textlink="">
      <cdr:nvSpPr>
        <cdr:cNvPr id="4" name="ZoneTexte 4">
          <a:extLst xmlns:a="http://schemas.openxmlformats.org/drawingml/2006/main">
            <a:ext uri="{FF2B5EF4-FFF2-40B4-BE49-F238E27FC236}">
              <a16:creationId xmlns:a16="http://schemas.microsoft.com/office/drawing/2014/main" id="{F2522E90-24E2-4302-A978-1DEE9F34BE59}"/>
            </a:ext>
          </a:extLst>
        </cdr:cNvPr>
        <cdr:cNvSpPr txBox="1"/>
      </cdr:nvSpPr>
      <cdr:spPr>
        <a:xfrm xmlns:a="http://schemas.openxmlformats.org/drawingml/2006/main">
          <a:off x="1715605" y="1661343"/>
          <a:ext cx="3265534" cy="59934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600" b="1" dirty="0"/>
            <a:t>C.9  Frais d'assemblée générale,</a:t>
          </a:r>
        </a:p>
        <a:p xmlns:a="http://schemas.openxmlformats.org/drawingml/2006/main">
          <a:r>
            <a:rPr lang="fr-FR" sz="1600" b="1" dirty="0"/>
            <a:t>      assemblée locale et réunions</a:t>
          </a:r>
        </a:p>
      </cdr:txBody>
    </cdr:sp>
  </cdr:relSizeAnchor>
  <cdr:relSizeAnchor xmlns:cdr="http://schemas.openxmlformats.org/drawingml/2006/chartDrawing">
    <cdr:from>
      <cdr:x>0.53097</cdr:x>
      <cdr:y>0.01355</cdr:y>
    </cdr:from>
    <cdr:to>
      <cdr:x>0.95127</cdr:x>
      <cdr:y>0.07916</cdr:y>
    </cdr:to>
    <cdr:sp macro="" textlink="">
      <cdr:nvSpPr>
        <cdr:cNvPr id="5" name="ZoneTexte 4">
          <a:extLst xmlns:a="http://schemas.openxmlformats.org/drawingml/2006/main">
            <a:ext uri="{FF2B5EF4-FFF2-40B4-BE49-F238E27FC236}">
              <a16:creationId xmlns:a16="http://schemas.microsoft.com/office/drawing/2014/main" id="{F2522E90-24E2-4302-A978-1DEE9F34BE59}"/>
            </a:ext>
          </a:extLst>
        </cdr:cNvPr>
        <cdr:cNvSpPr txBox="1"/>
      </cdr:nvSpPr>
      <cdr:spPr>
        <a:xfrm xmlns:a="http://schemas.openxmlformats.org/drawingml/2006/main">
          <a:off x="4320480" y="75185"/>
          <a:ext cx="3419941" cy="36399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 dirty="0"/>
            <a:t>C.8  Achats matériel et petits mobiliers</a:t>
          </a:r>
        </a:p>
      </cdr:txBody>
    </cdr:sp>
  </cdr:relSizeAnchor>
  <cdr:relSizeAnchor xmlns:cdr="http://schemas.openxmlformats.org/drawingml/2006/chartDrawing">
    <cdr:from>
      <cdr:x>0.46018</cdr:x>
      <cdr:y>0.64171</cdr:y>
    </cdr:from>
    <cdr:to>
      <cdr:x>0.75221</cdr:x>
      <cdr:y>0.70732</cdr:y>
    </cdr:to>
    <cdr:sp macro="" textlink="">
      <cdr:nvSpPr>
        <cdr:cNvPr id="6" name="ZoneTexte 4">
          <a:extLst xmlns:a="http://schemas.openxmlformats.org/drawingml/2006/main">
            <a:ext uri="{FF2B5EF4-FFF2-40B4-BE49-F238E27FC236}">
              <a16:creationId xmlns:a16="http://schemas.microsoft.com/office/drawing/2014/main" id="{F2522E90-24E2-4302-A978-1DEE9F34BE59}"/>
            </a:ext>
          </a:extLst>
        </cdr:cNvPr>
        <cdr:cNvSpPr txBox="1"/>
      </cdr:nvSpPr>
      <cdr:spPr>
        <a:xfrm xmlns:a="http://schemas.openxmlformats.org/drawingml/2006/main">
          <a:off x="3744416" y="3560080"/>
          <a:ext cx="2376264" cy="36399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 dirty="0"/>
            <a:t>C.31 Dépenses des manifestations</a:t>
          </a:r>
        </a:p>
        <a:p xmlns:a="http://schemas.openxmlformats.org/drawingml/2006/main">
          <a:r>
            <a:rPr lang="fr-FR" sz="1200" b="1" dirty="0"/>
            <a:t> au profit des seuls sociétaires</a:t>
          </a:r>
        </a:p>
      </cdr:txBody>
    </cdr:sp>
  </cdr:relSizeAnchor>
  <cdr:relSizeAnchor xmlns:cdr="http://schemas.openxmlformats.org/drawingml/2006/chartDrawing">
    <cdr:from>
      <cdr:x>0.24995</cdr:x>
      <cdr:y>0.61061</cdr:y>
    </cdr:from>
    <cdr:to>
      <cdr:x>0.29897</cdr:x>
      <cdr:y>0.66054</cdr:y>
    </cdr:to>
    <cdr:sp macro="" textlink="">
      <cdr:nvSpPr>
        <cdr:cNvPr id="7" name="ZoneTexte 2">
          <a:extLst xmlns:a="http://schemas.openxmlformats.org/drawingml/2006/main">
            <a:ext uri="{FF2B5EF4-FFF2-40B4-BE49-F238E27FC236}">
              <a16:creationId xmlns:a16="http://schemas.microsoft.com/office/drawing/2014/main" id="{BE01C4CE-9C32-470C-A406-8CBFBFA9B962}"/>
            </a:ext>
          </a:extLst>
        </cdr:cNvPr>
        <cdr:cNvSpPr txBox="1"/>
      </cdr:nvSpPr>
      <cdr:spPr>
        <a:xfrm xmlns:a="http://schemas.openxmlformats.org/drawingml/2006/main">
          <a:off x="2033786" y="3387553"/>
          <a:ext cx="39891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C.8 </a:t>
          </a:r>
          <a:endParaRPr lang="fr-FR" sz="1200" dirty="0"/>
        </a:p>
      </cdr:txBody>
    </cdr:sp>
  </cdr:relSizeAnchor>
  <cdr:relSizeAnchor xmlns:cdr="http://schemas.openxmlformats.org/drawingml/2006/chartDrawing">
    <cdr:from>
      <cdr:x>0.53982</cdr:x>
      <cdr:y>0.53274</cdr:y>
    </cdr:from>
    <cdr:to>
      <cdr:x>0.60815</cdr:x>
      <cdr:y>0.60023</cdr:y>
    </cdr:to>
    <cdr:sp macro="" textlink="">
      <cdr:nvSpPr>
        <cdr:cNvPr id="9" name="ZoneTexte 1">
          <a:extLst xmlns:a="http://schemas.openxmlformats.org/drawingml/2006/main">
            <a:ext uri="{FF2B5EF4-FFF2-40B4-BE49-F238E27FC236}">
              <a16:creationId xmlns:a16="http://schemas.microsoft.com/office/drawing/2014/main" id="{3A1CFC7E-84CB-4BF8-80B9-2948D4A43FDB}"/>
            </a:ext>
          </a:extLst>
        </cdr:cNvPr>
        <cdr:cNvSpPr txBox="1"/>
      </cdr:nvSpPr>
      <cdr:spPr>
        <a:xfrm xmlns:a="http://schemas.openxmlformats.org/drawingml/2006/main">
          <a:off x="4392488" y="2955505"/>
          <a:ext cx="555995" cy="374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/>
            <a:t>27%</a:t>
          </a:r>
        </a:p>
      </cdr:txBody>
    </cdr:sp>
  </cdr:relSizeAnchor>
  <cdr:relSizeAnchor xmlns:cdr="http://schemas.openxmlformats.org/drawingml/2006/chartDrawing">
    <cdr:from>
      <cdr:x>0.41368</cdr:x>
      <cdr:y>0.56209</cdr:y>
    </cdr:from>
    <cdr:to>
      <cdr:x>0.48201</cdr:x>
      <cdr:y>0.62958</cdr:y>
    </cdr:to>
    <cdr:sp macro="" textlink="">
      <cdr:nvSpPr>
        <cdr:cNvPr id="10" name="ZoneTexte 1">
          <a:extLst xmlns:a="http://schemas.openxmlformats.org/drawingml/2006/main">
            <a:ext uri="{FF2B5EF4-FFF2-40B4-BE49-F238E27FC236}">
              <a16:creationId xmlns:a16="http://schemas.microsoft.com/office/drawing/2014/main" id="{8D412395-774E-4452-BE6B-991A70467E79}"/>
            </a:ext>
          </a:extLst>
        </cdr:cNvPr>
        <cdr:cNvSpPr txBox="1"/>
      </cdr:nvSpPr>
      <cdr:spPr>
        <a:xfrm xmlns:a="http://schemas.openxmlformats.org/drawingml/2006/main">
          <a:off x="2632101" y="2593964"/>
          <a:ext cx="434763" cy="3114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400" b="1"/>
            <a:t>5%</a:t>
          </a:r>
        </a:p>
      </cdr:txBody>
    </cdr:sp>
  </cdr:relSizeAnchor>
  <cdr:relSizeAnchor xmlns:cdr="http://schemas.openxmlformats.org/drawingml/2006/chartDrawing">
    <cdr:from>
      <cdr:x>0.37265</cdr:x>
      <cdr:y>0.28677</cdr:y>
    </cdr:from>
    <cdr:to>
      <cdr:x>0.44604</cdr:x>
      <cdr:y>0.34903</cdr:y>
    </cdr:to>
    <cdr:sp macro="" textlink="">
      <cdr:nvSpPr>
        <cdr:cNvPr id="11" name="ZoneTexte 1">
          <a:extLst xmlns:a="http://schemas.openxmlformats.org/drawingml/2006/main">
            <a:ext uri="{FF2B5EF4-FFF2-40B4-BE49-F238E27FC236}">
              <a16:creationId xmlns:a16="http://schemas.microsoft.com/office/drawing/2014/main" id="{8D412395-774E-4452-BE6B-991A70467E79}"/>
            </a:ext>
          </a:extLst>
        </cdr:cNvPr>
        <cdr:cNvSpPr txBox="1"/>
      </cdr:nvSpPr>
      <cdr:spPr>
        <a:xfrm xmlns:a="http://schemas.openxmlformats.org/drawingml/2006/main" flipH="1">
          <a:off x="3032224" y="1590954"/>
          <a:ext cx="597167" cy="345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/>
            <a:t>38%</a:t>
          </a:r>
        </a:p>
      </cdr:txBody>
    </cdr:sp>
  </cdr:relSizeAnchor>
  <cdr:relSizeAnchor xmlns:cdr="http://schemas.openxmlformats.org/drawingml/2006/chartDrawing">
    <cdr:from>
      <cdr:x>0.91218</cdr:x>
      <cdr:y>0.00894</cdr:y>
    </cdr:from>
    <cdr:to>
      <cdr:x>0.98051</cdr:x>
      <cdr:y>0.07643</cdr:y>
    </cdr:to>
    <cdr:sp macro="" textlink="">
      <cdr:nvSpPr>
        <cdr:cNvPr id="12" name="ZoneTexte 1">
          <a:extLst xmlns:a="http://schemas.openxmlformats.org/drawingml/2006/main">
            <a:ext uri="{FF2B5EF4-FFF2-40B4-BE49-F238E27FC236}">
              <a16:creationId xmlns:a16="http://schemas.microsoft.com/office/drawing/2014/main" id="{9651707E-F374-4C22-B28A-5D8BAF1623D7}"/>
            </a:ext>
          </a:extLst>
        </cdr:cNvPr>
        <cdr:cNvSpPr txBox="1"/>
      </cdr:nvSpPr>
      <cdr:spPr>
        <a:xfrm xmlns:a="http://schemas.openxmlformats.org/drawingml/2006/main">
          <a:off x="5803900" y="41275"/>
          <a:ext cx="434764" cy="3114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400" b="1"/>
            <a:t>1%</a:t>
          </a:r>
        </a:p>
      </cdr:txBody>
    </cdr:sp>
  </cdr:relSizeAnchor>
  <cdr:relSizeAnchor xmlns:cdr="http://schemas.openxmlformats.org/drawingml/2006/chartDrawing">
    <cdr:from>
      <cdr:x>0.9115</cdr:x>
      <cdr:y>0.05249</cdr:y>
    </cdr:from>
    <cdr:to>
      <cdr:x>0.97983</cdr:x>
      <cdr:y>0.11998</cdr:y>
    </cdr:to>
    <cdr:sp macro="" textlink="">
      <cdr:nvSpPr>
        <cdr:cNvPr id="13" name="ZoneTexte 1">
          <a:extLst xmlns:a="http://schemas.openxmlformats.org/drawingml/2006/main">
            <a:ext uri="{FF2B5EF4-FFF2-40B4-BE49-F238E27FC236}">
              <a16:creationId xmlns:a16="http://schemas.microsoft.com/office/drawing/2014/main" id="{14577CB3-AA1C-418B-B20D-1325C39E0592}"/>
            </a:ext>
          </a:extLst>
        </cdr:cNvPr>
        <cdr:cNvSpPr txBox="1"/>
      </cdr:nvSpPr>
      <cdr:spPr>
        <a:xfrm xmlns:a="http://schemas.openxmlformats.org/drawingml/2006/main">
          <a:off x="7416824" y="291209"/>
          <a:ext cx="555995" cy="374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400" b="1" dirty="0"/>
            <a:t>1%</a:t>
          </a:r>
        </a:p>
      </cdr:txBody>
    </cdr:sp>
  </cdr:relSizeAnchor>
  <cdr:relSizeAnchor xmlns:cdr="http://schemas.openxmlformats.org/drawingml/2006/chartDrawing">
    <cdr:from>
      <cdr:x>0.53097</cdr:x>
      <cdr:y>0.05249</cdr:y>
    </cdr:from>
    <cdr:to>
      <cdr:x>0.95127</cdr:x>
      <cdr:y>0.14005</cdr:y>
    </cdr:to>
    <cdr:sp macro="" textlink="">
      <cdr:nvSpPr>
        <cdr:cNvPr id="14" name="ZoneTexte 1">
          <a:extLst xmlns:a="http://schemas.openxmlformats.org/drawingml/2006/main">
            <a:ext uri="{FF2B5EF4-FFF2-40B4-BE49-F238E27FC236}">
              <a16:creationId xmlns:a16="http://schemas.microsoft.com/office/drawing/2014/main" id="{06DBEAB2-97B3-40B5-BCDF-E723C29F81CB}"/>
            </a:ext>
          </a:extLst>
        </cdr:cNvPr>
        <cdr:cNvSpPr txBox="1"/>
      </cdr:nvSpPr>
      <cdr:spPr>
        <a:xfrm xmlns:a="http://schemas.openxmlformats.org/drawingml/2006/main">
          <a:off x="4320480" y="291209"/>
          <a:ext cx="3419941" cy="48575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 dirty="0"/>
            <a:t>C.32 Dépenses des manifestations au profit </a:t>
          </a:r>
        </a:p>
        <a:p xmlns:a="http://schemas.openxmlformats.org/drawingml/2006/main">
          <a:r>
            <a:rPr lang="fr-FR" sz="1200" b="1" dirty="0"/>
            <a:t>         des personnes extérieures à la SMLH</a:t>
          </a:r>
        </a:p>
      </cdr:txBody>
    </cdr:sp>
  </cdr:relSizeAnchor>
  <cdr:relSizeAnchor xmlns:cdr="http://schemas.openxmlformats.org/drawingml/2006/chartDrawing">
    <cdr:from>
      <cdr:x>0.28319</cdr:x>
      <cdr:y>0.62359</cdr:y>
    </cdr:from>
    <cdr:to>
      <cdr:x>0.34513</cdr:x>
      <cdr:y>0.67352</cdr:y>
    </cdr:to>
    <cdr:sp macro="" textlink="">
      <cdr:nvSpPr>
        <cdr:cNvPr id="15" name="ZoneTexte 2">
          <a:extLst xmlns:a="http://schemas.openxmlformats.org/drawingml/2006/main">
            <a:ext uri="{FF2B5EF4-FFF2-40B4-BE49-F238E27FC236}">
              <a16:creationId xmlns:a16="http://schemas.microsoft.com/office/drawing/2014/main" id="{89767247-D8A4-4A54-9BCA-B2C88731F7DD}"/>
            </a:ext>
          </a:extLst>
        </cdr:cNvPr>
        <cdr:cNvSpPr txBox="1"/>
      </cdr:nvSpPr>
      <cdr:spPr>
        <a:xfrm xmlns:a="http://schemas.openxmlformats.org/drawingml/2006/main">
          <a:off x="2304256" y="3459561"/>
          <a:ext cx="50405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C.32 </a:t>
          </a:r>
          <a:endParaRPr lang="fr-FR" sz="1200" dirty="0"/>
        </a:p>
      </cdr:txBody>
    </cdr:sp>
  </cdr:relSizeAnchor>
  <cdr:relSizeAnchor xmlns:cdr="http://schemas.openxmlformats.org/drawingml/2006/chartDrawing">
    <cdr:from>
      <cdr:x>0.00061</cdr:x>
      <cdr:y>0.01355</cdr:y>
    </cdr:from>
    <cdr:to>
      <cdr:x>0.28319</cdr:x>
      <cdr:y>0.10111</cdr:y>
    </cdr:to>
    <cdr:sp macro="" textlink="">
      <cdr:nvSpPr>
        <cdr:cNvPr id="16" name="ZoneTexte 1">
          <a:extLst xmlns:a="http://schemas.openxmlformats.org/drawingml/2006/main">
            <a:ext uri="{FF2B5EF4-FFF2-40B4-BE49-F238E27FC236}">
              <a16:creationId xmlns:a16="http://schemas.microsoft.com/office/drawing/2014/main" id="{BFAD6E47-99BA-42F9-ADFD-9202D99C9340}"/>
            </a:ext>
          </a:extLst>
        </cdr:cNvPr>
        <cdr:cNvSpPr txBox="1"/>
      </cdr:nvSpPr>
      <cdr:spPr>
        <a:xfrm xmlns:a="http://schemas.openxmlformats.org/drawingml/2006/main">
          <a:off x="4937" y="75185"/>
          <a:ext cx="2299320" cy="48575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 dirty="0"/>
            <a:t>C.71 Prestige de l'Ordre au profit </a:t>
          </a:r>
        </a:p>
        <a:p xmlns:a="http://schemas.openxmlformats.org/drawingml/2006/main">
          <a:r>
            <a:rPr lang="fr-FR" sz="1200" b="1" dirty="0"/>
            <a:t>         des seuls sociétaires</a:t>
          </a:r>
        </a:p>
        <a:p xmlns:a="http://schemas.openxmlformats.org/drawingml/2006/main">
          <a:endParaRPr lang="fr-FR" sz="1200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0.45441</cdr:x>
      <cdr:y>0.4922</cdr:y>
    </cdr:from>
    <cdr:to>
      <cdr:x>0.59674</cdr:x>
      <cdr:y>0.69199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790B1925-3805-4DB0-98D5-53A3F3DF43D9}"/>
            </a:ext>
          </a:extLst>
        </cdr:cNvPr>
        <cdr:cNvSpPr txBox="1"/>
      </cdr:nvSpPr>
      <cdr:spPr>
        <a:xfrm xmlns:a="http://schemas.openxmlformats.org/drawingml/2006/main">
          <a:off x="2919414" y="225266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/>
        </a:p>
      </cdr:txBody>
    </cdr:sp>
  </cdr:relSizeAnchor>
  <cdr:relSizeAnchor xmlns:cdr="http://schemas.openxmlformats.org/drawingml/2006/chartDrawing">
    <cdr:from>
      <cdr:x>0.33729</cdr:x>
      <cdr:y>0.4922</cdr:y>
    </cdr:from>
    <cdr:to>
      <cdr:x>0.55226</cdr:x>
      <cdr:y>0.56712</cdr:y>
    </cdr:to>
    <cdr:sp macro="" textlink="">
      <cdr:nvSpPr>
        <cdr:cNvPr id="3" name="ZoneTexte 2">
          <a:extLst xmlns:a="http://schemas.openxmlformats.org/drawingml/2006/main">
            <a:ext uri="{FF2B5EF4-FFF2-40B4-BE49-F238E27FC236}">
              <a16:creationId xmlns:a16="http://schemas.microsoft.com/office/drawing/2014/main" id="{04C83468-36DF-485D-B877-FA1C2E33836A}"/>
            </a:ext>
          </a:extLst>
        </cdr:cNvPr>
        <cdr:cNvSpPr txBox="1"/>
      </cdr:nvSpPr>
      <cdr:spPr>
        <a:xfrm xmlns:a="http://schemas.openxmlformats.org/drawingml/2006/main">
          <a:off x="2166938" y="2252664"/>
          <a:ext cx="1381125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2000" b="1" dirty="0"/>
            <a:t>Achat timbres</a:t>
          </a:r>
        </a:p>
      </cdr:txBody>
    </cdr:sp>
  </cdr:relSizeAnchor>
  <cdr:relSizeAnchor xmlns:cdr="http://schemas.openxmlformats.org/drawingml/2006/chartDrawing">
    <cdr:from>
      <cdr:x>0.37583</cdr:x>
      <cdr:y>0.40479</cdr:y>
    </cdr:from>
    <cdr:to>
      <cdr:x>0.46182</cdr:x>
      <cdr:y>0.46514</cdr:y>
    </cdr:to>
    <cdr:sp macro="" textlink="">
      <cdr:nvSpPr>
        <cdr:cNvPr id="4" name="ZoneTexte 3">
          <a:extLst xmlns:a="http://schemas.openxmlformats.org/drawingml/2006/main">
            <a:ext uri="{FF2B5EF4-FFF2-40B4-BE49-F238E27FC236}">
              <a16:creationId xmlns:a16="http://schemas.microsoft.com/office/drawing/2014/main" id="{BA70B2E6-F4E7-4280-B637-CD3E5539F343}"/>
            </a:ext>
          </a:extLst>
        </cdr:cNvPr>
        <cdr:cNvSpPr txBox="1"/>
      </cdr:nvSpPr>
      <cdr:spPr>
        <a:xfrm xmlns:a="http://schemas.openxmlformats.org/drawingml/2006/main">
          <a:off x="2414589" y="1852614"/>
          <a:ext cx="55245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2000" b="1" dirty="0"/>
            <a:t>82%</a:t>
          </a:r>
        </a:p>
      </cdr:txBody>
    </cdr:sp>
  </cdr:relSizeAnchor>
  <cdr:relSizeAnchor xmlns:cdr="http://schemas.openxmlformats.org/drawingml/2006/chartDrawing">
    <cdr:from>
      <cdr:x>0.13566</cdr:x>
      <cdr:y>0.80021</cdr:y>
    </cdr:from>
    <cdr:to>
      <cdr:x>0.27798</cdr:x>
      <cdr:y>1</cdr:y>
    </cdr:to>
    <cdr:sp macro="" textlink="">
      <cdr:nvSpPr>
        <cdr:cNvPr id="5" name="ZoneTexte 4">
          <a:extLst xmlns:a="http://schemas.openxmlformats.org/drawingml/2006/main">
            <a:ext uri="{FF2B5EF4-FFF2-40B4-BE49-F238E27FC236}">
              <a16:creationId xmlns:a16="http://schemas.microsoft.com/office/drawing/2014/main" id="{83BB5982-BE70-458C-987D-13895B325990}"/>
            </a:ext>
          </a:extLst>
        </cdr:cNvPr>
        <cdr:cNvSpPr txBox="1"/>
      </cdr:nvSpPr>
      <cdr:spPr>
        <a:xfrm xmlns:a="http://schemas.openxmlformats.org/drawingml/2006/main">
          <a:off x="871539" y="378618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/>
        </a:p>
      </cdr:txBody>
    </cdr:sp>
  </cdr:relSizeAnchor>
  <cdr:relSizeAnchor xmlns:cdr="http://schemas.openxmlformats.org/drawingml/2006/chartDrawing">
    <cdr:from>
      <cdr:x>0.33284</cdr:x>
      <cdr:y>0.82518</cdr:y>
    </cdr:from>
    <cdr:to>
      <cdr:x>0.38621</cdr:x>
      <cdr:y>0.89178</cdr:y>
    </cdr:to>
    <cdr:sp macro="" textlink="">
      <cdr:nvSpPr>
        <cdr:cNvPr id="6" name="ZoneTexte 5">
          <a:extLst xmlns:a="http://schemas.openxmlformats.org/drawingml/2006/main">
            <a:ext uri="{FF2B5EF4-FFF2-40B4-BE49-F238E27FC236}">
              <a16:creationId xmlns:a16="http://schemas.microsoft.com/office/drawing/2014/main" id="{515A1FBF-F9D7-4824-95D0-882E140A30D3}"/>
            </a:ext>
          </a:extLst>
        </cdr:cNvPr>
        <cdr:cNvSpPr txBox="1"/>
      </cdr:nvSpPr>
      <cdr:spPr>
        <a:xfrm xmlns:a="http://schemas.openxmlformats.org/drawingml/2006/main">
          <a:off x="2138364" y="3776663"/>
          <a:ext cx="342900" cy="304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200" b="1"/>
            <a:t>7%</a:t>
          </a:r>
        </a:p>
      </cdr:txBody>
    </cdr:sp>
  </cdr:relSizeAnchor>
  <cdr:relSizeAnchor xmlns:cdr="http://schemas.openxmlformats.org/drawingml/2006/chartDrawing">
    <cdr:from>
      <cdr:x>0.65283</cdr:x>
      <cdr:y>0.82484</cdr:y>
    </cdr:from>
    <cdr:to>
      <cdr:x>0.7062</cdr:x>
      <cdr:y>0.89143</cdr:y>
    </cdr:to>
    <cdr:sp macro="" textlink="">
      <cdr:nvSpPr>
        <cdr:cNvPr id="7" name="ZoneTexte 1">
          <a:extLst xmlns:a="http://schemas.openxmlformats.org/drawingml/2006/main">
            <a:ext uri="{FF2B5EF4-FFF2-40B4-BE49-F238E27FC236}">
              <a16:creationId xmlns:a16="http://schemas.microsoft.com/office/drawing/2014/main" id="{6667D9B9-1B02-4CBD-A8A7-DF683CFAC032}"/>
            </a:ext>
          </a:extLst>
        </cdr:cNvPr>
        <cdr:cNvSpPr txBox="1"/>
      </cdr:nvSpPr>
      <cdr:spPr>
        <a:xfrm xmlns:a="http://schemas.openxmlformats.org/drawingml/2006/main">
          <a:off x="4194175" y="3775075"/>
          <a:ext cx="342900" cy="304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/>
            <a:t>4%</a:t>
          </a:r>
        </a:p>
      </cdr:txBody>
    </cdr:sp>
  </cdr:relSizeAnchor>
  <cdr:relSizeAnchor xmlns:cdr="http://schemas.openxmlformats.org/drawingml/2006/chartDrawing">
    <cdr:from>
      <cdr:x>0.91969</cdr:x>
      <cdr:y>0.82484</cdr:y>
    </cdr:from>
    <cdr:to>
      <cdr:x>0.97307</cdr:x>
      <cdr:y>0.89143</cdr:y>
    </cdr:to>
    <cdr:sp macro="" textlink="">
      <cdr:nvSpPr>
        <cdr:cNvPr id="8" name="ZoneTexte 1">
          <a:extLst xmlns:a="http://schemas.openxmlformats.org/drawingml/2006/main">
            <a:ext uri="{FF2B5EF4-FFF2-40B4-BE49-F238E27FC236}">
              <a16:creationId xmlns:a16="http://schemas.microsoft.com/office/drawing/2014/main" id="{6667D9B9-1B02-4CBD-A8A7-DF683CFAC032}"/>
            </a:ext>
          </a:extLst>
        </cdr:cNvPr>
        <cdr:cNvSpPr txBox="1"/>
      </cdr:nvSpPr>
      <cdr:spPr>
        <a:xfrm xmlns:a="http://schemas.openxmlformats.org/drawingml/2006/main">
          <a:off x="5908675" y="3775075"/>
          <a:ext cx="342900" cy="304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/>
            <a:t>3%</a:t>
          </a:r>
        </a:p>
      </cdr:txBody>
    </cdr:sp>
  </cdr:relSizeAnchor>
  <cdr:relSizeAnchor xmlns:cdr="http://schemas.openxmlformats.org/drawingml/2006/chartDrawing">
    <cdr:from>
      <cdr:x>0.25253</cdr:x>
      <cdr:y>0.87895</cdr:y>
    </cdr:from>
    <cdr:to>
      <cdr:x>0.30591</cdr:x>
      <cdr:y>0.94554</cdr:y>
    </cdr:to>
    <cdr:sp macro="" textlink="">
      <cdr:nvSpPr>
        <cdr:cNvPr id="9" name="ZoneTexte 1">
          <a:extLst xmlns:a="http://schemas.openxmlformats.org/drawingml/2006/main">
            <a:ext uri="{FF2B5EF4-FFF2-40B4-BE49-F238E27FC236}">
              <a16:creationId xmlns:a16="http://schemas.microsoft.com/office/drawing/2014/main" id="{6667D9B9-1B02-4CBD-A8A7-DF683CFAC032}"/>
            </a:ext>
          </a:extLst>
        </cdr:cNvPr>
        <cdr:cNvSpPr txBox="1"/>
      </cdr:nvSpPr>
      <cdr:spPr>
        <a:xfrm xmlns:a="http://schemas.openxmlformats.org/drawingml/2006/main">
          <a:off x="1622425" y="4022725"/>
          <a:ext cx="342900" cy="304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/>
            <a:t>2%</a:t>
          </a:r>
        </a:p>
      </cdr:txBody>
    </cdr:sp>
  </cdr:relSizeAnchor>
  <cdr:relSizeAnchor xmlns:cdr="http://schemas.openxmlformats.org/drawingml/2006/chartDrawing">
    <cdr:from>
      <cdr:x>0.60319</cdr:x>
      <cdr:y>0.87953</cdr:y>
    </cdr:from>
    <cdr:to>
      <cdr:x>0.65656</cdr:x>
      <cdr:y>0.94612</cdr:y>
    </cdr:to>
    <cdr:sp macro="" textlink="">
      <cdr:nvSpPr>
        <cdr:cNvPr id="10" name="ZoneTexte 1">
          <a:extLst xmlns:a="http://schemas.openxmlformats.org/drawingml/2006/main">
            <a:ext uri="{FF2B5EF4-FFF2-40B4-BE49-F238E27FC236}">
              <a16:creationId xmlns:a16="http://schemas.microsoft.com/office/drawing/2014/main" id="{6667D9B9-1B02-4CBD-A8A7-DF683CFAC032}"/>
            </a:ext>
          </a:extLst>
        </cdr:cNvPr>
        <cdr:cNvSpPr txBox="1"/>
      </cdr:nvSpPr>
      <cdr:spPr>
        <a:xfrm xmlns:a="http://schemas.openxmlformats.org/drawingml/2006/main">
          <a:off x="4152810" y="4342055"/>
          <a:ext cx="367437" cy="3287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 dirty="0"/>
            <a:t>1%</a:t>
          </a:r>
        </a:p>
      </cdr:txBody>
    </cdr:sp>
  </cdr:relSizeAnchor>
  <cdr:relSizeAnchor xmlns:cdr="http://schemas.openxmlformats.org/drawingml/2006/chartDrawing">
    <cdr:from>
      <cdr:x>0.92414</cdr:x>
      <cdr:y>0.87895</cdr:y>
    </cdr:from>
    <cdr:to>
      <cdr:x>0.97751</cdr:x>
      <cdr:y>0.94554</cdr:y>
    </cdr:to>
    <cdr:sp macro="" textlink="">
      <cdr:nvSpPr>
        <cdr:cNvPr id="11" name="ZoneTexte 1">
          <a:extLst xmlns:a="http://schemas.openxmlformats.org/drawingml/2006/main">
            <a:ext uri="{FF2B5EF4-FFF2-40B4-BE49-F238E27FC236}">
              <a16:creationId xmlns:a16="http://schemas.microsoft.com/office/drawing/2014/main" id="{E887E5ED-3863-4D65-907D-EA7131788E3A}"/>
            </a:ext>
          </a:extLst>
        </cdr:cNvPr>
        <cdr:cNvSpPr txBox="1"/>
      </cdr:nvSpPr>
      <cdr:spPr>
        <a:xfrm xmlns:a="http://schemas.openxmlformats.org/drawingml/2006/main">
          <a:off x="5937250" y="4022725"/>
          <a:ext cx="342900" cy="304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/>
            <a:t>1%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9CB38-6513-413E-9FF6-96E0483DBDB4}" type="datetimeFigureOut">
              <a:rPr lang="fr-FR" smtClean="0"/>
              <a:t>11/06/2018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CD3BE-75F3-4ED2-816D-9211B7A440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458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CD3BE-75F3-4ED2-816D-9211B7A4404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587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CD3BE-75F3-4ED2-816D-9211B7A4404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3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CD3BE-75F3-4ED2-816D-9211B7A4404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587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CD3BE-75F3-4ED2-816D-9211B7A4404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209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CD3BE-75F3-4ED2-816D-9211B7A4404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695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CD3BE-75F3-4ED2-816D-9211B7A4404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59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CD3BE-75F3-4ED2-816D-9211B7A4404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58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2"/>
          <p:cNvSpPr txBox="1">
            <a:spLocks noChangeArrowheads="1"/>
          </p:cNvSpPr>
          <p:nvPr userDrawn="1"/>
        </p:nvSpPr>
        <p:spPr bwMode="auto">
          <a:xfrm>
            <a:off x="4197350" y="1862138"/>
            <a:ext cx="4319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endParaRPr lang="fr-FR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4089400" y="1556792"/>
            <a:ext cx="4535488" cy="863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6156325" y="6021388"/>
            <a:ext cx="2736850" cy="503956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  <a:latin typeface="Arial" pitchFamily="34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0899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23850" y="3284538"/>
            <a:ext cx="8640763" cy="792162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35047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3" descr="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0"/>
          </p:nvPr>
        </p:nvSpPr>
        <p:spPr>
          <a:xfrm>
            <a:off x="2484438" y="1341438"/>
            <a:ext cx="5688012" cy="4535487"/>
          </a:xfrm>
        </p:spPr>
        <p:txBody>
          <a:bodyPr/>
          <a:lstStyle>
            <a:lvl1pPr marL="0" indent="0">
              <a:buFontTx/>
              <a:buNone/>
              <a:defRPr sz="1300"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>
              <a:buFontTx/>
              <a:buNone/>
              <a:defRPr sz="1300" b="1" i="0" baseline="0">
                <a:latin typeface="Arial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483767" y="333374"/>
            <a:ext cx="6264945" cy="71936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8055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3" y="-763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251520" y="5301208"/>
            <a:ext cx="1943894" cy="864542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65000"/>
                  </a:schemeClr>
                </a:solidFill>
                <a:latin typeface="Arial" pitchFamily="34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6980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A95D-054B-4162-B9D0-E4A20292821E}" type="datetimeFigureOut">
              <a:rPr lang="fr-FR" smtClean="0"/>
              <a:t>11/06/2018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7407E-63CB-4965-A99B-040EF18E7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58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49" r:id="rId3"/>
    <p:sldLayoutId id="2147483650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2" descr="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ZoneTexte 4"/>
          <p:cNvSpPr txBox="1">
            <a:spLocks noChangeArrowheads="1"/>
          </p:cNvSpPr>
          <p:nvPr/>
        </p:nvSpPr>
        <p:spPr bwMode="auto">
          <a:xfrm>
            <a:off x="0" y="2921000"/>
            <a:ext cx="900906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fr-FR" sz="3600" dirty="0">
                <a:solidFill>
                  <a:schemeClr val="bg1"/>
                </a:solidFill>
                <a:cs typeface="Arial" pitchFamily="34" charset="0"/>
              </a:rPr>
              <a:t>ASSEMBLEE GENERALE</a:t>
            </a:r>
          </a:p>
          <a:p>
            <a:pPr algn="ctr" eaLnBrk="1" hangingPunct="1"/>
            <a:endParaRPr lang="fr-FR" sz="3600" dirty="0">
              <a:solidFill>
                <a:schemeClr val="bg1"/>
              </a:solidFill>
              <a:cs typeface="Arial" pitchFamily="34" charset="0"/>
            </a:endParaRPr>
          </a:p>
          <a:p>
            <a:pPr algn="ctr" eaLnBrk="1" hangingPunct="1"/>
            <a:r>
              <a:rPr lang="fr-FR" sz="3600" dirty="0">
                <a:solidFill>
                  <a:schemeClr val="bg1"/>
                </a:solidFill>
                <a:cs typeface="Arial" pitchFamily="34" charset="0"/>
              </a:rPr>
              <a:t>COMITE DRÔME NORD TAIN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707904" y="5589240"/>
            <a:ext cx="390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FFFF00"/>
                </a:solidFill>
              </a:rPr>
              <a:t>Samedi 9 JUIN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03848" y="346075"/>
            <a:ext cx="408689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MORALE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017443" y="1052736"/>
            <a:ext cx="3002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REPARTITION  PAR  GRADE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094695" y="3861048"/>
            <a:ext cx="311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 AVEC LES MEMBRES ASSOCIES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006104"/>
              </p:ext>
            </p:extLst>
          </p:nvPr>
        </p:nvGraphicFramePr>
        <p:xfrm>
          <a:off x="179512" y="1423868"/>
          <a:ext cx="8475662" cy="2368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00000000-0008-0000-06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047903"/>
              </p:ext>
            </p:extLst>
          </p:nvPr>
        </p:nvGraphicFramePr>
        <p:xfrm>
          <a:off x="179512" y="4163094"/>
          <a:ext cx="8352928" cy="2578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53145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" y="134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88322" y="315515"/>
            <a:ext cx="365484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MORALE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123728" y="1124743"/>
            <a:ext cx="4614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REPARTITION HOMMES -  FEMMES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03648" y="1619508"/>
            <a:ext cx="106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DECORES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940152" y="1619508"/>
            <a:ext cx="94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GLOBAL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87876"/>
              </p:ext>
            </p:extLst>
          </p:nvPr>
        </p:nvGraphicFramePr>
        <p:xfrm>
          <a:off x="468260" y="2021940"/>
          <a:ext cx="3944421" cy="4431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8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868589"/>
              </p:ext>
            </p:extLst>
          </p:nvPr>
        </p:nvGraphicFramePr>
        <p:xfrm>
          <a:off x="4671096" y="2021940"/>
          <a:ext cx="3789336" cy="4431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5314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73338" y="346075"/>
            <a:ext cx="6189662" cy="430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FINANCIER</a:t>
            </a:r>
          </a:p>
        </p:txBody>
      </p:sp>
      <p:sp>
        <p:nvSpPr>
          <p:cNvPr id="7" name="ZoneTexte 1" hidden="1"/>
          <p:cNvSpPr txBox="1"/>
          <p:nvPr/>
        </p:nvSpPr>
        <p:spPr>
          <a:xfrm>
            <a:off x="9150350" y="10456863"/>
            <a:ext cx="3279775" cy="40005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"/>
              </a:lnSpc>
            </a:pPr>
            <a:r>
              <a:rPr lang="fr-FR" sz="1400" b="0" i="0" u="none" strike="noStrike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Le Tré</a:t>
            </a:r>
            <a:r>
              <a:rPr lang="fr-FR" sz="1400" b="0" i="0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sorier de section</a:t>
            </a:r>
            <a:r>
              <a:rPr lang="fr-FR" sz="1400" b="0" i="0" u="none" strike="noStrike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l">
              <a:lnSpc>
                <a:spcPts val="300"/>
              </a:lnSpc>
            </a:pPr>
            <a:r>
              <a:rPr lang="fr-FR" sz="11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Nom :</a:t>
            </a:r>
            <a:r>
              <a:rPr lang="fr-FR"/>
              <a:t> </a:t>
            </a:r>
          </a:p>
          <a:p>
            <a:pPr>
              <a:lnSpc>
                <a:spcPts val="5300"/>
              </a:lnSpc>
              <a:spcBef>
                <a:spcPts val="1200"/>
              </a:spcBef>
            </a:pPr>
            <a:r>
              <a:rPr lang="fr-FR" sz="11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rPr>
              <a:t>Signature</a:t>
            </a:r>
            <a:r>
              <a:rPr lang="fr-FR" sz="1100" b="0" i="0" u="none" strike="noStrike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:</a:t>
            </a:r>
            <a:endParaRPr lang="fr-FR" sz="1100"/>
          </a:p>
        </p:txBody>
      </p:sp>
      <p:sp>
        <p:nvSpPr>
          <p:cNvPr id="8" name="ZoneTexte 2" hidden="1"/>
          <p:cNvSpPr txBox="1"/>
          <p:nvPr/>
        </p:nvSpPr>
        <p:spPr>
          <a:xfrm>
            <a:off x="3749675" y="10456863"/>
            <a:ext cx="3190875" cy="3333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"/>
              </a:lnSpc>
            </a:pPr>
            <a:r>
              <a:rPr lang="fr-FR" sz="1400" b="0" i="0" u="none" strike="noStrike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Le Président </a:t>
            </a:r>
            <a:r>
              <a:rPr lang="fr-FR" sz="1400" b="0" i="0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de section</a:t>
            </a:r>
            <a:r>
              <a:rPr lang="fr-FR" sz="1400" b="0" i="0" u="none" strike="noStrike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l">
              <a:lnSpc>
                <a:spcPts val="300"/>
              </a:lnSpc>
            </a:pPr>
            <a:r>
              <a:rPr lang="fr-FR" sz="11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Nom :</a:t>
            </a:r>
            <a:r>
              <a:rPr lang="fr-FR"/>
              <a:t> </a:t>
            </a:r>
          </a:p>
          <a:p>
            <a:pPr>
              <a:lnSpc>
                <a:spcPts val="5300"/>
              </a:lnSpc>
              <a:spcBef>
                <a:spcPts val="1200"/>
              </a:spcBef>
            </a:pPr>
            <a:r>
              <a:rPr lang="fr-FR" sz="11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rPr>
              <a:t>Signature</a:t>
            </a:r>
            <a:r>
              <a:rPr lang="fr-FR" sz="1100" b="0" i="0" u="none" strike="noStrike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:</a:t>
            </a:r>
            <a:endParaRPr lang="fr-FR" sz="1100"/>
          </a:p>
        </p:txBody>
      </p:sp>
      <p:sp>
        <p:nvSpPr>
          <p:cNvPr id="4" name="ZoneTexte 3"/>
          <p:cNvSpPr txBox="1"/>
          <p:nvPr/>
        </p:nvSpPr>
        <p:spPr>
          <a:xfrm>
            <a:off x="2483768" y="1196752"/>
            <a:ext cx="469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SITUATION FINANCIERE DU COMITE  2009-2018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162301"/>
              </p:ext>
            </p:extLst>
          </p:nvPr>
        </p:nvGraphicFramePr>
        <p:xfrm>
          <a:off x="107505" y="2094673"/>
          <a:ext cx="8568953" cy="428523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8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20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SOLDE COMPTABLE AU 31/12/2008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ctr"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u="none" strike="noStrike" dirty="0">
                          <a:effectLst/>
                        </a:rPr>
                        <a:t>715,28 €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 dirty="0">
                          <a:effectLst/>
                        </a:rPr>
                        <a:t>B)  RECETTES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 dirty="0">
                          <a:effectLst/>
                        </a:rPr>
                        <a:t> 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 dirty="0">
                          <a:effectLst/>
                        </a:rPr>
                        <a:t> 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B.1  Allocations semestrielles et exceptionnelles recues de la section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u="none" strike="noStrike" dirty="0">
                          <a:effectLst/>
                        </a:rPr>
                        <a:t>1446,00 €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u="none" strike="noStrike" dirty="0">
                          <a:effectLst/>
                        </a:rPr>
                        <a:t>B.2  Allocations d'entraide reçues de la section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u="none" strike="noStrike">
                          <a:effectLst/>
                        </a:rPr>
                        <a:t>B.31 Produits des manifestations au profit des seuls sociétaires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150,00 €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u="none" strike="noStrike">
                          <a:effectLst/>
                        </a:rPr>
                        <a:t>B.32 Produits des manifestations des personnes extérieures à la SMLH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 dirty="0">
                          <a:effectLst/>
                        </a:rPr>
                        <a:t>B.4 Dons reçus directement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B.41 Dons reçus de la section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27,50 €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B.5  Cotisations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 dirty="0">
                          <a:effectLst/>
                        </a:rPr>
                        <a:t>B.6  Abonnement Cohorte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u="none" strike="noStrike" dirty="0">
                          <a:effectLst/>
                        </a:rPr>
                        <a:t>B.7  Subventions des collectivités locales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u="none" strike="noStrike">
                          <a:effectLst/>
                        </a:rPr>
                        <a:t>B.8 Contributions Volontaires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B.9 Produits des assemblées ou réunions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u="none" strike="noStrike" dirty="0">
                          <a:effectLst/>
                        </a:rPr>
                        <a:t>B.10 Virements Internes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140,23 €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B.11 Ventes diverses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955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u="none" strike="noStrike">
                          <a:effectLst/>
                        </a:rPr>
                        <a:t>B.12 Produits de l'Honneur en Action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FR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93" marR="5693" marT="5693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1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TOTAL DES RECETTES ANNEES 2009-2018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>
                    <a:solidFill>
                      <a:srgbClr val="FF8F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u="none" strike="noStrike" dirty="0">
                          <a:effectLst/>
                        </a:rPr>
                        <a:t>1763,73 €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93" marR="5693" marT="5693" marB="0" anchor="b">
                    <a:solidFill>
                      <a:srgbClr val="FF8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145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73338" y="346075"/>
            <a:ext cx="6189662" cy="430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FINANCIER</a:t>
            </a:r>
          </a:p>
        </p:txBody>
      </p:sp>
      <p:sp>
        <p:nvSpPr>
          <p:cNvPr id="7" name="ZoneTexte 1" hidden="1"/>
          <p:cNvSpPr txBox="1"/>
          <p:nvPr/>
        </p:nvSpPr>
        <p:spPr>
          <a:xfrm>
            <a:off x="9150350" y="10456863"/>
            <a:ext cx="3279775" cy="40005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"/>
              </a:lnSpc>
            </a:pPr>
            <a:r>
              <a:rPr lang="fr-FR" sz="1400" b="0" i="0" u="none" strike="noStrike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Le Tré</a:t>
            </a:r>
            <a:r>
              <a:rPr lang="fr-FR" sz="1400" b="0" i="0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sorier de section</a:t>
            </a:r>
            <a:r>
              <a:rPr lang="fr-FR" sz="1400" b="0" i="0" u="none" strike="noStrike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l">
              <a:lnSpc>
                <a:spcPts val="300"/>
              </a:lnSpc>
            </a:pPr>
            <a:r>
              <a:rPr lang="fr-FR" sz="11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Nom :</a:t>
            </a:r>
            <a:r>
              <a:rPr lang="fr-FR"/>
              <a:t> </a:t>
            </a:r>
          </a:p>
          <a:p>
            <a:pPr>
              <a:lnSpc>
                <a:spcPts val="5300"/>
              </a:lnSpc>
              <a:spcBef>
                <a:spcPts val="1200"/>
              </a:spcBef>
            </a:pPr>
            <a:r>
              <a:rPr lang="fr-FR" sz="11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rPr>
              <a:t>Signature</a:t>
            </a:r>
            <a:r>
              <a:rPr lang="fr-FR" sz="1100" b="0" i="0" u="none" strike="noStrike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:</a:t>
            </a:r>
            <a:endParaRPr lang="fr-FR" sz="1100"/>
          </a:p>
        </p:txBody>
      </p:sp>
      <p:sp>
        <p:nvSpPr>
          <p:cNvPr id="8" name="ZoneTexte 2" hidden="1"/>
          <p:cNvSpPr txBox="1"/>
          <p:nvPr/>
        </p:nvSpPr>
        <p:spPr>
          <a:xfrm>
            <a:off x="3749675" y="10456863"/>
            <a:ext cx="3190875" cy="3333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"/>
              </a:lnSpc>
            </a:pPr>
            <a:r>
              <a:rPr lang="fr-FR" sz="1400" b="0" i="0" u="none" strike="noStrike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Le Président </a:t>
            </a:r>
            <a:r>
              <a:rPr lang="fr-FR" sz="1400" b="0" i="0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de section</a:t>
            </a:r>
            <a:r>
              <a:rPr lang="fr-FR" sz="1400" b="0" i="0" u="none" strike="noStrike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l">
              <a:lnSpc>
                <a:spcPts val="300"/>
              </a:lnSpc>
            </a:pPr>
            <a:r>
              <a:rPr lang="fr-FR" sz="11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Nom :</a:t>
            </a:r>
            <a:r>
              <a:rPr lang="fr-FR"/>
              <a:t> </a:t>
            </a:r>
          </a:p>
          <a:p>
            <a:pPr>
              <a:lnSpc>
                <a:spcPts val="5300"/>
              </a:lnSpc>
              <a:spcBef>
                <a:spcPts val="1200"/>
              </a:spcBef>
            </a:pPr>
            <a:r>
              <a:rPr lang="fr-FR" sz="11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rPr>
              <a:t>Signature</a:t>
            </a:r>
            <a:r>
              <a:rPr lang="fr-FR" sz="1100" b="0" i="0" u="none" strike="noStrike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:</a:t>
            </a:r>
            <a:endParaRPr lang="fr-FR" sz="1100"/>
          </a:p>
        </p:txBody>
      </p:sp>
      <p:sp>
        <p:nvSpPr>
          <p:cNvPr id="4" name="ZoneTexte 3"/>
          <p:cNvSpPr txBox="1"/>
          <p:nvPr/>
        </p:nvSpPr>
        <p:spPr>
          <a:xfrm>
            <a:off x="2483768" y="1196752"/>
            <a:ext cx="338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RECETTES DU COMITE  2009-2018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949953"/>
              </p:ext>
            </p:extLst>
          </p:nvPr>
        </p:nvGraphicFramePr>
        <p:xfrm>
          <a:off x="899592" y="1566085"/>
          <a:ext cx="7704856" cy="4945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1890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73338" y="346075"/>
            <a:ext cx="6189662" cy="430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FINANCIER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906638"/>
              </p:ext>
            </p:extLst>
          </p:nvPr>
        </p:nvGraphicFramePr>
        <p:xfrm>
          <a:off x="173603" y="1369397"/>
          <a:ext cx="8583489" cy="4775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5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7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762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C)  DEPENSES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C.1  Frais de fonctionnement 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1262,59 €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C.21 Entraide au profit des seuls sociétaires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 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C.22 Entraide au profit des personnes extérieures à la SMLH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C.31 Dépenses des manifestations au profit des seuls sociétaires                                          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 258,60 €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C.32 Dépenses des manifestations au profit des personnes extérieures à la SMLH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119,05 €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C.4  Dons reversés au siège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 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C.5 Cotisations reversées au siège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C.6 Abonnements Cohorte reversés au siège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C.71 Prestige de l'Ordre au profit des seuls sociétaires                                          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28,00 €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C.72 Prestige de l'Ordre au profit des personnes extérieures à la SMLH                                          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C.8 Achats matériel et petits mobiliers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>
                          <a:effectLst/>
                        </a:rPr>
                        <a:t>20,00 €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C.9 Frais d'assemblée générale, assemblée locale et réunions 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effectLst/>
                        </a:rPr>
                        <a:t>630,00 €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C.10 Virements Internes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C.11 Achats divers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C.12 Dépenses de l'Honneur en Action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 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 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96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TOTAL DES DEPENSES ANNEES 2009-2018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u="none" strike="noStrike" dirty="0">
                          <a:effectLst/>
                        </a:rPr>
                        <a:t>2318,24 €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06" marR="7506" marT="750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404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73338" y="346075"/>
            <a:ext cx="6189662" cy="430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FINANCIER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2233882"/>
              </p:ext>
            </p:extLst>
          </p:nvPr>
        </p:nvGraphicFramePr>
        <p:xfrm>
          <a:off x="503548" y="1556792"/>
          <a:ext cx="8136904" cy="5099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ZoneTexte 2">
            <a:extLst>
              <a:ext uri="{FF2B5EF4-FFF2-40B4-BE49-F238E27FC236}">
                <a16:creationId xmlns:a16="http://schemas.microsoft.com/office/drawing/2014/main" id="{89767247-D8A4-4A54-9BCA-B2C88731F7DD}"/>
              </a:ext>
            </a:extLst>
          </p:cNvPr>
          <p:cNvSpPr txBox="1"/>
          <p:nvPr/>
        </p:nvSpPr>
        <p:spPr>
          <a:xfrm>
            <a:off x="3563888" y="4725144"/>
            <a:ext cx="576064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C.71 </a:t>
            </a:r>
            <a:endParaRPr lang="fr-FR" sz="12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8E9C7D-BB61-47DC-A623-D8F4925F0695}"/>
              </a:ext>
            </a:extLst>
          </p:cNvPr>
          <p:cNvSpPr txBox="1"/>
          <p:nvPr/>
        </p:nvSpPr>
        <p:spPr>
          <a:xfrm>
            <a:off x="3419872" y="1123037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DEPENSES DU COMITE  2009-2018</a:t>
            </a:r>
          </a:p>
        </p:txBody>
      </p:sp>
    </p:spTree>
    <p:extLst>
      <p:ext uri="{BB962C8B-B14F-4D97-AF65-F5344CB8AC3E}">
        <p14:creationId xmlns:p14="http://schemas.microsoft.com/office/powerpoint/2010/main" val="2590360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73338" y="346075"/>
            <a:ext cx="6189662" cy="430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FINANCIER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6ADE00-3855-43E5-A404-9719B4C2E929}"/>
              </a:ext>
            </a:extLst>
          </p:cNvPr>
          <p:cNvSpPr txBox="1"/>
          <p:nvPr/>
        </p:nvSpPr>
        <p:spPr>
          <a:xfrm>
            <a:off x="3419872" y="1123037"/>
            <a:ext cx="291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C.1  Frais de fonctionnement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61AFC245-09E9-4411-81B2-4C94B211BF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487539"/>
              </p:ext>
            </p:extLst>
          </p:nvPr>
        </p:nvGraphicFramePr>
        <p:xfrm>
          <a:off x="1331640" y="1607225"/>
          <a:ext cx="6884715" cy="4936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8582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73338" y="346075"/>
            <a:ext cx="6189662" cy="430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FINANCIER</a:t>
            </a:r>
          </a:p>
        </p:txBody>
      </p:sp>
      <p:sp>
        <p:nvSpPr>
          <p:cNvPr id="7" name="ZoneTexte 1" hidden="1"/>
          <p:cNvSpPr txBox="1"/>
          <p:nvPr/>
        </p:nvSpPr>
        <p:spPr>
          <a:xfrm>
            <a:off x="8321675" y="3759200"/>
            <a:ext cx="1403350" cy="40005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"/>
              </a:lnSpc>
            </a:pPr>
            <a:r>
              <a:rPr lang="fr-FR" sz="1400" b="0" i="0" u="none" strike="noStrike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Le Tré</a:t>
            </a:r>
            <a:r>
              <a:rPr lang="fr-FR" sz="1400" b="0" i="0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sorier de section</a:t>
            </a:r>
            <a:r>
              <a:rPr lang="fr-FR" sz="1400" b="0" i="0" u="none" strike="noStrike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l">
              <a:lnSpc>
                <a:spcPts val="300"/>
              </a:lnSpc>
            </a:pPr>
            <a:r>
              <a:rPr lang="fr-FR" sz="11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Nom :</a:t>
            </a:r>
            <a:r>
              <a:rPr lang="fr-FR"/>
              <a:t> </a:t>
            </a:r>
          </a:p>
          <a:p>
            <a:pPr>
              <a:lnSpc>
                <a:spcPts val="5300"/>
              </a:lnSpc>
              <a:spcBef>
                <a:spcPts val="1200"/>
              </a:spcBef>
            </a:pPr>
            <a:r>
              <a:rPr lang="fr-FR" sz="11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rPr>
              <a:t>Signature</a:t>
            </a:r>
            <a:r>
              <a:rPr lang="fr-FR" sz="1100" b="0" i="0" u="none" strike="noStrike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:</a:t>
            </a:r>
            <a:endParaRPr lang="fr-FR" sz="1100"/>
          </a:p>
        </p:txBody>
      </p:sp>
      <p:sp>
        <p:nvSpPr>
          <p:cNvPr id="8" name="ZoneTexte 2" hidden="1"/>
          <p:cNvSpPr txBox="1"/>
          <p:nvPr/>
        </p:nvSpPr>
        <p:spPr>
          <a:xfrm>
            <a:off x="2921000" y="3759200"/>
            <a:ext cx="5400675" cy="3333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"/>
              </a:lnSpc>
            </a:pPr>
            <a:r>
              <a:rPr lang="fr-FR" sz="1400" b="0" i="0" u="none" strike="noStrike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Le Président </a:t>
            </a:r>
            <a:r>
              <a:rPr lang="fr-FR" sz="1400" b="0" i="0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de section</a:t>
            </a:r>
            <a:r>
              <a:rPr lang="fr-FR" sz="1400" b="0" i="0" u="none" strike="noStrike">
                <a:solidFill>
                  <a:schemeClr val="dk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l">
              <a:lnSpc>
                <a:spcPts val="300"/>
              </a:lnSpc>
            </a:pPr>
            <a:r>
              <a:rPr lang="fr-FR" sz="11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Nom :</a:t>
            </a:r>
            <a:r>
              <a:rPr lang="fr-FR"/>
              <a:t> </a:t>
            </a:r>
          </a:p>
          <a:p>
            <a:pPr>
              <a:lnSpc>
                <a:spcPts val="5300"/>
              </a:lnSpc>
              <a:spcBef>
                <a:spcPts val="1200"/>
              </a:spcBef>
            </a:pPr>
            <a:r>
              <a:rPr lang="fr-FR" sz="11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rPr>
              <a:t>Signature</a:t>
            </a:r>
            <a:r>
              <a:rPr lang="fr-FR" sz="1100" b="0" i="0" u="none" strike="noStrike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:</a:t>
            </a:r>
            <a:endParaRPr lang="fr-FR" sz="110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997429"/>
              </p:ext>
            </p:extLst>
          </p:nvPr>
        </p:nvGraphicFramePr>
        <p:xfrm>
          <a:off x="611560" y="1196752"/>
          <a:ext cx="8064896" cy="41891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1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2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24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>
                          <a:effectLst/>
                        </a:rPr>
                        <a:t>CATEGORIE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>
                          <a:effectLst/>
                        </a:rPr>
                        <a:t>TOTAUX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24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>
                          <a:effectLst/>
                        </a:rPr>
                        <a:t> 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>
                          <a:effectLst/>
                        </a:rPr>
                        <a:t> 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673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 dirty="0">
                          <a:effectLst/>
                        </a:rPr>
                        <a:t>SOLDE COMPTABLE AU 31/12/2008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1" u="none" strike="noStrike" dirty="0">
                          <a:effectLst/>
                        </a:rPr>
                        <a:t>715,28 €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24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>
                          <a:effectLst/>
                        </a:rPr>
                        <a:t> 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>
                          <a:effectLst/>
                        </a:rPr>
                        <a:t> 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8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 dirty="0">
                          <a:effectLst/>
                        </a:rPr>
                        <a:t>TOTAL DES RECETTES ANNEES 2009-2018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rgbClr val="FF0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1" u="none" strike="noStrike" dirty="0">
                          <a:effectLst/>
                        </a:rPr>
                        <a:t>1763,73 €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rgbClr val="FF0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24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>
                          <a:effectLst/>
                        </a:rPr>
                        <a:t> 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 dirty="0"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879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 dirty="0">
                          <a:effectLst/>
                        </a:rPr>
                        <a:t>TOTAL DES DEPENSES ANNEES 2009-2018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1" u="none" strike="noStrike" dirty="0">
                          <a:effectLst/>
                        </a:rPr>
                        <a:t>2318,24 €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89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>
                          <a:effectLst/>
                        </a:rPr>
                        <a:t> 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 dirty="0"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2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>
                          <a:effectLst/>
                        </a:rPr>
                        <a:t>E)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>
                          <a:effectLst/>
                        </a:rPr>
                        <a:t>Eléments différés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>
                          <a:effectLst/>
                        </a:rPr>
                        <a:t> 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249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>
                          <a:effectLst/>
                        </a:rPr>
                        <a:t> 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u="none" strike="noStrike">
                          <a:effectLst/>
                        </a:rPr>
                        <a:t>E.1 Dépenses non encore débitées du compte Bred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>
                          <a:effectLst/>
                        </a:rPr>
                        <a:t> 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249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 dirty="0"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u="none" strike="noStrike" dirty="0">
                          <a:effectLst/>
                        </a:rPr>
                        <a:t>E.2 Recettes non encore créditées au compte Bred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1" u="none" strike="noStrike" dirty="0">
                          <a:effectLst/>
                        </a:rPr>
                        <a:t>60,00 €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4055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SOLDE COMPTABLE AU 09/06/2018</a:t>
                      </a:r>
                    </a:p>
                  </a:txBody>
                  <a:tcPr marL="9525" marR="9525" marT="9525" marB="0" anchor="ctr">
                    <a:solidFill>
                      <a:srgbClr val="CC00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100,77 €</a:t>
                      </a:r>
                    </a:p>
                  </a:txBody>
                  <a:tcPr marL="9525" marR="9525" marT="9525" marB="0" anchor="ctr">
                    <a:solidFill>
                      <a:srgbClr val="CC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3169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428605" y="476672"/>
            <a:ext cx="395064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ACTIVITEES FUTURES</a:t>
            </a:r>
          </a:p>
        </p:txBody>
      </p:sp>
    </p:spTree>
    <p:extLst>
      <p:ext uri="{BB962C8B-B14F-4D97-AF65-F5344CB8AC3E}">
        <p14:creationId xmlns:p14="http://schemas.microsoft.com/office/powerpoint/2010/main" val="2979350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1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73338" y="346075"/>
            <a:ext cx="6189662" cy="430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ELECTION DU BUREAU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043725"/>
              </p:ext>
            </p:extLst>
          </p:nvPr>
        </p:nvGraphicFramePr>
        <p:xfrm>
          <a:off x="115841" y="1382803"/>
          <a:ext cx="8912318" cy="492651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52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0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1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842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Titre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Nom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Fonction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Election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24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Monsieur le Sénateur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BOUCHET Gilbert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Président d’honneur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30/04/2009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24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Madame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ROBERT Olga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Présidente honoraire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30/04/2009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48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Lieutenant</a:t>
                      </a:r>
                      <a:r>
                        <a:rPr lang="fr-FR" baseline="0" dirty="0"/>
                        <a:t> </a:t>
                      </a:r>
                      <a:r>
                        <a:rPr lang="fr-FR" dirty="0"/>
                        <a:t>Colonel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AFFRE Christian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Président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30/04/2009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Se représente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801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Madame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MOULIN Marie-Noëlle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Vice Président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Se représente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42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Madame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NOIR Colette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Trésorière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03/10/2012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Se représente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03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Madame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NOIR Colette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Secrétaire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03/10/2012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Se représente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42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Monsieur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CHALEON Aimé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Membre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09/06/2018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Nouveau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428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Monsieur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MECHALI </a:t>
                      </a:r>
                      <a:r>
                        <a:rPr lang="fr-FR" dirty="0" err="1"/>
                        <a:t>Abdesselam</a:t>
                      </a:r>
                      <a:endParaRPr lang="fr-FR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Porte drapeau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30/04/2009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608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139952" y="346074"/>
            <a:ext cx="235870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SOMMAIRE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71667" y="1623816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Accueil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671667" y="2037523"/>
            <a:ext cx="468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Minute de silence pour ceux qui nous ont quitté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671667" y="2451230"/>
            <a:ext cx="154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Rapport moral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671667" y="2864937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Rapport financier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71667" y="3278644"/>
            <a:ext cx="252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Election nouveau bureau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671667" y="3692351"/>
            <a:ext cx="170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Activités futures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71667" y="410605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Intervention du Président de section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601544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671667" y="4933472"/>
            <a:ext cx="168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Clôture de l’A.G.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671667" y="5347179"/>
            <a:ext cx="413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Dépôt de gerbe au Monument aux Morts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671667" y="5760886"/>
            <a:ext cx="307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Apéritif offert par la Commune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671667" y="6174596"/>
            <a:ext cx="3254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Repas pour ceux qui sont inscrits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5A410AE-8223-4C79-B765-6ED755EE9401}"/>
              </a:ext>
            </a:extLst>
          </p:cNvPr>
          <p:cNvSpPr txBox="1"/>
          <p:nvPr/>
        </p:nvSpPr>
        <p:spPr>
          <a:xfrm>
            <a:off x="1671667" y="4519765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Intervention des Elus</a:t>
            </a:r>
          </a:p>
        </p:txBody>
      </p:sp>
    </p:spTree>
    <p:extLst>
      <p:ext uri="{BB962C8B-B14F-4D97-AF65-F5344CB8AC3E}">
        <p14:creationId xmlns:p14="http://schemas.microsoft.com/office/powerpoint/2010/main" val="449772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11409" y="447087"/>
            <a:ext cx="374441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MINUTE DE SILENCE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801528" y="1897056"/>
            <a:ext cx="188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Madame LAVAULT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527573" y="1218238"/>
            <a:ext cx="287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Ils nous ont quitté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22269" y="1897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801528" y="235505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Madame SORET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801528" y="2813054"/>
            <a:ext cx="203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Général CHEVILLON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801528" y="3271053"/>
            <a:ext cx="291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Conseiller Général ALLONCLE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322269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801528" y="3729052"/>
            <a:ext cx="187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Madame MOTTET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801528" y="4187051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Madame REYNIER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801528" y="4645050"/>
            <a:ext cx="273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Chef de Bataillon CORONEL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801528" y="5103049"/>
            <a:ext cx="264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Adjudant-chef CLERMONT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55F6CFE-60BC-4D42-8CEB-8122E928407A}"/>
              </a:ext>
            </a:extLst>
          </p:cNvPr>
          <p:cNvSpPr txBox="1"/>
          <p:nvPr/>
        </p:nvSpPr>
        <p:spPr>
          <a:xfrm>
            <a:off x="2322269" y="235505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35418DB-4260-4FCD-91B6-F80F032F50EE}"/>
              </a:ext>
            </a:extLst>
          </p:cNvPr>
          <p:cNvSpPr txBox="1"/>
          <p:nvPr/>
        </p:nvSpPr>
        <p:spPr>
          <a:xfrm>
            <a:off x="2322269" y="37290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4A3E522-4FAE-4617-B5BC-86CFB19B4394}"/>
              </a:ext>
            </a:extLst>
          </p:cNvPr>
          <p:cNvSpPr txBox="1"/>
          <p:nvPr/>
        </p:nvSpPr>
        <p:spPr>
          <a:xfrm>
            <a:off x="3801528" y="5561048"/>
            <a:ext cx="188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Monsieur LOISON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CD10DC7-5FF6-4CE5-9937-9B9279005513}"/>
              </a:ext>
            </a:extLst>
          </p:cNvPr>
          <p:cNvSpPr txBox="1"/>
          <p:nvPr/>
        </p:nvSpPr>
        <p:spPr>
          <a:xfrm>
            <a:off x="2322269" y="51030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6982BF4-E0C7-4BF1-A9AB-B67BC6AC0801}"/>
              </a:ext>
            </a:extLst>
          </p:cNvPr>
          <p:cNvSpPr txBox="1"/>
          <p:nvPr/>
        </p:nvSpPr>
        <p:spPr>
          <a:xfrm>
            <a:off x="3801528" y="6019049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Madame BRUNET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E2A8EFE-81E4-4D4D-8C26-6E51E3672896}"/>
              </a:ext>
            </a:extLst>
          </p:cNvPr>
          <p:cNvSpPr txBox="1"/>
          <p:nvPr/>
        </p:nvSpPr>
        <p:spPr>
          <a:xfrm>
            <a:off x="2322269" y="55610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2017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891EF08-1756-4F11-9F48-6888B256FBD6}"/>
              </a:ext>
            </a:extLst>
          </p:cNvPr>
          <p:cNvSpPr txBox="1"/>
          <p:nvPr/>
        </p:nvSpPr>
        <p:spPr>
          <a:xfrm>
            <a:off x="2322269" y="60190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368494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61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987824" y="346074"/>
            <a:ext cx="430291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MORALE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762998" y="990985"/>
            <a:ext cx="237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I - Actions de solidarité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179620"/>
              </p:ext>
            </p:extLst>
          </p:nvPr>
        </p:nvGraphicFramePr>
        <p:xfrm>
          <a:off x="437780" y="1330739"/>
          <a:ext cx="8496945" cy="2960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6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38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Nature de l'action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Comité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97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Nombre d'actions menées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Nombre de participants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Devoir de mémoire (entretien de tombes de légionnaires à l'abandon etc.,).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6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Participation à des manifestations de solidarité nationale ou citoyennes.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4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Constitution et instruction de dossiers pour l’obtention d’aides financières (concerne des personnes non membres de la SMLH)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Actions menées dans les écoles, collèges et lycées (témoignages, conférences, visites…) hors Honneur en action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2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Autres actions (à préciser) :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97325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Sentiers de la mémoire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555776" y="4200004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11 – Honneur en action</a:t>
            </a:r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209374"/>
              </p:ext>
            </p:extLst>
          </p:nvPr>
        </p:nvGraphicFramePr>
        <p:xfrm>
          <a:off x="480027" y="4569336"/>
          <a:ext cx="8412453" cy="2236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6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9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Nature de l'action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Comité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6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Nombre d'actions menées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Nombre de participants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9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Actions et manifestations menées dans le cadre de l’honneur en action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Actions de communication menées dans le cadre figurant ci-dessus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6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Attribution de prix et </a:t>
                      </a:r>
                      <a:r>
                        <a:rPr lang="fr-FR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récompenses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88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Actions en direction de la jeunesse 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Aide à l’insertion professionnelle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Autres actions (à préciser) :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683963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Conseil municipal enfants St Rambert d'Albon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98152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20" y="-34607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987824" y="346074"/>
            <a:ext cx="430291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MORALE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77591" y="1268760"/>
            <a:ext cx="228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II - Actions d’ entraide</a:t>
            </a:r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324345"/>
              </p:ext>
            </p:extLst>
          </p:nvPr>
        </p:nvGraphicFramePr>
        <p:xfrm>
          <a:off x="251520" y="1769962"/>
          <a:ext cx="8292453" cy="4506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83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00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Nature de l'action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Comité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Nombre d'actions menées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Nombre de participants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Actions et manifestations en vue de développer les liens entre sociétaires.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14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243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1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Participation aux obsèques de sociétaires.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39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112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Soutien à la famille au moment du décès d'un sociétaire (moral, administratif, financier…).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Visites aux sociétaires à leur domicile, en milieu hospitalier ou en maison de retraite.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82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110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0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Constitution et instruction de dossiers pour l'obtention d'aides financières (commission d'entraide) et démarches administratives liées (concerne les sociétaires).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95082"/>
                  </a:ext>
                </a:extLst>
              </a:tr>
              <a:tr h="504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Aide en vue de faciliter les déplacements des sociétaires handicapés, à mobilité réduite ou isolés.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769192"/>
                  </a:ext>
                </a:extLst>
              </a:tr>
              <a:tr h="2520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Élaboration de conventions avec des maisons médicalisées.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614668"/>
                  </a:ext>
                </a:extLst>
              </a:tr>
              <a:tr h="2520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Autres actions (à préciser) :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0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34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85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" y="901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03848" y="346074"/>
            <a:ext cx="415890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MORALE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777831" y="1052736"/>
            <a:ext cx="6253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u="sng" dirty="0"/>
              <a:t>III - Actions concourant au prestige de l'Ordre</a:t>
            </a:r>
            <a:endParaRPr lang="fr-FR" dirty="0"/>
          </a:p>
          <a:p>
            <a:pPr algn="ctr"/>
            <a:r>
              <a:rPr lang="fr-FR" b="1" dirty="0"/>
              <a:t>(à l'exception de celles conduites au profit des seuls sociétaires)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636601"/>
              </p:ext>
            </p:extLst>
          </p:nvPr>
        </p:nvGraphicFramePr>
        <p:xfrm>
          <a:off x="303219" y="1730654"/>
          <a:ext cx="8551614" cy="4866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52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43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Nature de l'action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Comité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73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Nombre d'actions menées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Nombre de participants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Participation aux manifestations et cérémonies patriotiques.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120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455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Visites aux autorités pour présenter l'Ordre (Préfets, parlementaires, maires…)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7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7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Autres actions (à préciser)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               Vœux des maires, Députés, sénateur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61</a:t>
                      </a: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               Vernissages Expositions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24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48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               Inaugurations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44</a:t>
                      </a: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               Concerts - Conférences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5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13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90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               Enterrement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</a:rPr>
                        <a:t>Légionaires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 autres SMLH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               Médaillés Militaires – Anciens Combattants</a:t>
                      </a: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14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24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8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             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</a:rPr>
                        <a:t>Congret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 autres associations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45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              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effectLst/>
                        </a:rPr>
                        <a:t>Obséques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 Elus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4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45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Remise de Décoration</a:t>
                      </a:r>
                    </a:p>
                  </a:txBody>
                  <a:tcPr marL="33899" marR="33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33899" marR="33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33899" marR="33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821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60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" y="901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03848" y="346074"/>
            <a:ext cx="415890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MORALE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55776" y="1308793"/>
            <a:ext cx="465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u="sng" dirty="0"/>
              <a:t>IV -  Fonctionnement des sections (et comités)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699107"/>
              </p:ext>
            </p:extLst>
          </p:nvPr>
        </p:nvGraphicFramePr>
        <p:xfrm>
          <a:off x="303219" y="1691864"/>
          <a:ext cx="8551614" cy="155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52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93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Nature de l'action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Comité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86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Nombre d'actions menées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Nombre de participants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1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Travaux administratifs divers [Courriers rédigés et envoyés, permanences assurées, réunions tenues (hors réunion de section ou de comité annuelle), gestion du fichier et des adhésions…]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61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129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1212814-71B2-443E-9D8D-EDFBFFA9F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41934"/>
              </p:ext>
            </p:extLst>
          </p:nvPr>
        </p:nvGraphicFramePr>
        <p:xfrm>
          <a:off x="296193" y="3719478"/>
          <a:ext cx="8551614" cy="2482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52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93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Nature de l'action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Comité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86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Nombre d'actions menées</a:t>
                      </a:r>
                      <a:endParaRPr lang="fr-F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Nombre de participants</a:t>
                      </a:r>
                      <a:endParaRPr lang="fr-F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1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Courriers et invitations adressés aux prospects (y  compris les nouveaux nommés et promus)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9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10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Participation à des cérémonies de remise de décoration  de la Légion d’honneur</a:t>
                      </a: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8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34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Autres actions (à préciser) : </a:t>
                      </a: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1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effectLst/>
                        <a:latin typeface="Times New Roman"/>
                      </a:endParaRPr>
                    </a:p>
                  </a:txBody>
                  <a:tcPr marL="33899" marR="338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A9C93183-BA57-4A1D-BCE2-6EF1EE50BDDB}"/>
              </a:ext>
            </a:extLst>
          </p:cNvPr>
          <p:cNvSpPr txBox="1"/>
          <p:nvPr/>
        </p:nvSpPr>
        <p:spPr>
          <a:xfrm>
            <a:off x="1990459" y="3276107"/>
            <a:ext cx="550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u="sng" dirty="0"/>
              <a:t>V- Actions entreprises en faveur de nouvelles adhésions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247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03848" y="315515"/>
            <a:ext cx="401488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MORALE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843808" y="1156155"/>
            <a:ext cx="3122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EVOLUTION  DES  EFFECTIFS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0464807"/>
              </p:ext>
            </p:extLst>
          </p:nvPr>
        </p:nvGraphicFramePr>
        <p:xfrm>
          <a:off x="137697" y="1499553"/>
          <a:ext cx="8856984" cy="333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5727099-58AB-420F-9B9A-D10DD84DD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630609"/>
              </p:ext>
            </p:extLst>
          </p:nvPr>
        </p:nvGraphicFramePr>
        <p:xfrm>
          <a:off x="467544" y="4839069"/>
          <a:ext cx="8357463" cy="18733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6434">
                  <a:extLst>
                    <a:ext uri="{9D8B030D-6E8A-4147-A177-3AD203B41FA5}">
                      <a16:colId xmlns:a16="http://schemas.microsoft.com/office/drawing/2014/main" val="1763485997"/>
                    </a:ext>
                  </a:extLst>
                </a:gridCol>
                <a:gridCol w="469750">
                  <a:extLst>
                    <a:ext uri="{9D8B030D-6E8A-4147-A177-3AD203B41FA5}">
                      <a16:colId xmlns:a16="http://schemas.microsoft.com/office/drawing/2014/main" val="2351832921"/>
                    </a:ext>
                  </a:extLst>
                </a:gridCol>
                <a:gridCol w="619732">
                  <a:extLst>
                    <a:ext uri="{9D8B030D-6E8A-4147-A177-3AD203B41FA5}">
                      <a16:colId xmlns:a16="http://schemas.microsoft.com/office/drawing/2014/main" val="2772632159"/>
                    </a:ext>
                  </a:extLst>
                </a:gridCol>
                <a:gridCol w="690237">
                  <a:extLst>
                    <a:ext uri="{9D8B030D-6E8A-4147-A177-3AD203B41FA5}">
                      <a16:colId xmlns:a16="http://schemas.microsoft.com/office/drawing/2014/main" val="2024383580"/>
                    </a:ext>
                  </a:extLst>
                </a:gridCol>
                <a:gridCol w="690237">
                  <a:extLst>
                    <a:ext uri="{9D8B030D-6E8A-4147-A177-3AD203B41FA5}">
                      <a16:colId xmlns:a16="http://schemas.microsoft.com/office/drawing/2014/main" val="4263712076"/>
                    </a:ext>
                  </a:extLst>
                </a:gridCol>
                <a:gridCol w="690237">
                  <a:extLst>
                    <a:ext uri="{9D8B030D-6E8A-4147-A177-3AD203B41FA5}">
                      <a16:colId xmlns:a16="http://schemas.microsoft.com/office/drawing/2014/main" val="1369737370"/>
                    </a:ext>
                  </a:extLst>
                </a:gridCol>
                <a:gridCol w="690237">
                  <a:extLst>
                    <a:ext uri="{9D8B030D-6E8A-4147-A177-3AD203B41FA5}">
                      <a16:colId xmlns:a16="http://schemas.microsoft.com/office/drawing/2014/main" val="3122631441"/>
                    </a:ext>
                  </a:extLst>
                </a:gridCol>
                <a:gridCol w="690237">
                  <a:extLst>
                    <a:ext uri="{9D8B030D-6E8A-4147-A177-3AD203B41FA5}">
                      <a16:colId xmlns:a16="http://schemas.microsoft.com/office/drawing/2014/main" val="953972302"/>
                    </a:ext>
                  </a:extLst>
                </a:gridCol>
                <a:gridCol w="690237">
                  <a:extLst>
                    <a:ext uri="{9D8B030D-6E8A-4147-A177-3AD203B41FA5}">
                      <a16:colId xmlns:a16="http://schemas.microsoft.com/office/drawing/2014/main" val="2378073768"/>
                    </a:ext>
                  </a:extLst>
                </a:gridCol>
                <a:gridCol w="690237">
                  <a:extLst>
                    <a:ext uri="{9D8B030D-6E8A-4147-A177-3AD203B41FA5}">
                      <a16:colId xmlns:a16="http://schemas.microsoft.com/office/drawing/2014/main" val="3275413736"/>
                    </a:ext>
                  </a:extLst>
                </a:gridCol>
                <a:gridCol w="690237">
                  <a:extLst>
                    <a:ext uri="{9D8B030D-6E8A-4147-A177-3AD203B41FA5}">
                      <a16:colId xmlns:a16="http://schemas.microsoft.com/office/drawing/2014/main" val="84330858"/>
                    </a:ext>
                  </a:extLst>
                </a:gridCol>
                <a:gridCol w="559651">
                  <a:extLst>
                    <a:ext uri="{9D8B030D-6E8A-4147-A177-3AD203B41FA5}">
                      <a16:colId xmlns:a16="http://schemas.microsoft.com/office/drawing/2014/main" val="1190905964"/>
                    </a:ext>
                  </a:extLst>
                </a:gridCol>
              </a:tblGrid>
              <a:tr h="2413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Total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2009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2010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2011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2012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2013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2014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2015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2016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2017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2018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/>
                </a:tc>
                <a:extLst>
                  <a:ext uri="{0D108BD9-81ED-4DB2-BD59-A6C34878D82A}">
                    <a16:rowId xmlns:a16="http://schemas.microsoft.com/office/drawing/2014/main" val="3589079525"/>
                  </a:ext>
                </a:extLst>
              </a:tr>
              <a:tr h="2298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Nouveaux décorés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8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2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112916"/>
                  </a:ext>
                </a:extLst>
              </a:tr>
              <a:tr h="2298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Mutés Arrivants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5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507255"/>
                  </a:ext>
                </a:extLst>
              </a:tr>
              <a:tr h="2413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Membres associés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564239"/>
                  </a:ext>
                </a:extLst>
              </a:tr>
              <a:tr h="2298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Décès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9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1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33415"/>
                  </a:ext>
                </a:extLst>
              </a:tr>
              <a:tr h="2298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Mutés Partants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26850"/>
                  </a:ext>
                </a:extLst>
              </a:tr>
              <a:tr h="2298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Démission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374592"/>
                  </a:ext>
                </a:extLst>
              </a:tr>
              <a:tr h="2413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Exclus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solidFill>
                      <a:srgbClr val="FF8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839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608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4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169377" y="339266"/>
            <a:ext cx="379886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cs typeface="Arial" pitchFamily="34" charset="0"/>
              </a:rPr>
              <a:t>RAPPORT MORALE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843808" y="1187460"/>
            <a:ext cx="445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Moyenne d'âge : 77 ans    [97-54] 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5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0698911"/>
              </p:ext>
            </p:extLst>
          </p:nvPr>
        </p:nvGraphicFramePr>
        <p:xfrm>
          <a:off x="539552" y="1985962"/>
          <a:ext cx="8136903" cy="4532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05789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1389</Words>
  <Application>Microsoft Office PowerPoint</Application>
  <PresentationFormat>Affichage à l'écran (4:3)</PresentationFormat>
  <Paragraphs>526</Paragraphs>
  <Slides>19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ヒラギノ角ゴ Pro W3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Gaëlle Bruno</dc:creator>
  <cp:lastModifiedBy>Christian AFFRE</cp:lastModifiedBy>
  <cp:revision>74</cp:revision>
  <dcterms:created xsi:type="dcterms:W3CDTF">2013-07-16T13:27:17Z</dcterms:created>
  <dcterms:modified xsi:type="dcterms:W3CDTF">2018-06-11T14:01:26Z</dcterms:modified>
</cp:coreProperties>
</file>